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 id="2147483696" r:id="rId6"/>
  </p:sldMasterIdLst>
  <p:notesMasterIdLst>
    <p:notesMasterId r:id="rId69"/>
  </p:notesMasterIdLst>
  <p:sldIdLst>
    <p:sldId id="388" r:id="rId7"/>
    <p:sldId id="404" r:id="rId8"/>
    <p:sldId id="374" r:id="rId9"/>
    <p:sldId id="376" r:id="rId10"/>
    <p:sldId id="328" r:id="rId11"/>
    <p:sldId id="403" r:id="rId12"/>
    <p:sldId id="402" r:id="rId13"/>
    <p:sldId id="307" r:id="rId14"/>
    <p:sldId id="298" r:id="rId15"/>
    <p:sldId id="308" r:id="rId16"/>
    <p:sldId id="384" r:id="rId17"/>
    <p:sldId id="377" r:id="rId18"/>
    <p:sldId id="407" r:id="rId19"/>
    <p:sldId id="395" r:id="rId20"/>
    <p:sldId id="378" r:id="rId21"/>
    <p:sldId id="381" r:id="rId22"/>
    <p:sldId id="383" r:id="rId23"/>
    <p:sldId id="382" r:id="rId24"/>
    <p:sldId id="313" r:id="rId25"/>
    <p:sldId id="329" r:id="rId26"/>
    <p:sldId id="408" r:id="rId27"/>
    <p:sldId id="300" r:id="rId28"/>
    <p:sldId id="327" r:id="rId29"/>
    <p:sldId id="297" r:id="rId30"/>
    <p:sldId id="353" r:id="rId31"/>
    <p:sldId id="295" r:id="rId32"/>
    <p:sldId id="309" r:id="rId33"/>
    <p:sldId id="311" r:id="rId34"/>
    <p:sldId id="343" r:id="rId35"/>
    <p:sldId id="375" r:id="rId36"/>
    <p:sldId id="401" r:id="rId37"/>
    <p:sldId id="410" r:id="rId38"/>
    <p:sldId id="316" r:id="rId39"/>
    <p:sldId id="317" r:id="rId40"/>
    <p:sldId id="399" r:id="rId41"/>
    <p:sldId id="315" r:id="rId42"/>
    <p:sldId id="411" r:id="rId43"/>
    <p:sldId id="296" r:id="rId44"/>
    <p:sldId id="306" r:id="rId45"/>
    <p:sldId id="409" r:id="rId46"/>
    <p:sldId id="301" r:id="rId47"/>
    <p:sldId id="405" r:id="rId48"/>
    <p:sldId id="391" r:id="rId49"/>
    <p:sldId id="318" r:id="rId50"/>
    <p:sldId id="324" r:id="rId51"/>
    <p:sldId id="396" r:id="rId52"/>
    <p:sldId id="397" r:id="rId53"/>
    <p:sldId id="386" r:id="rId54"/>
    <p:sldId id="319" r:id="rId55"/>
    <p:sldId id="387" r:id="rId56"/>
    <p:sldId id="394" r:id="rId57"/>
    <p:sldId id="323" r:id="rId58"/>
    <p:sldId id="326" r:id="rId59"/>
    <p:sldId id="389" r:id="rId60"/>
    <p:sldId id="412" r:id="rId61"/>
    <p:sldId id="321" r:id="rId62"/>
    <p:sldId id="322" r:id="rId63"/>
    <p:sldId id="400" r:id="rId64"/>
    <p:sldId id="385" r:id="rId65"/>
    <p:sldId id="379" r:id="rId66"/>
    <p:sldId id="373" r:id="rId67"/>
    <p:sldId id="293" r:id="rId68"/>
  </p:sldIdLst>
  <p:sldSz cx="12192000" cy="6858000"/>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dmin, SAFETY &amp; Inventory" id="{C94A5B17-FFD4-4167-AC1A-DC1AC81888CD}">
          <p14:sldIdLst>
            <p14:sldId id="388"/>
            <p14:sldId id="404"/>
            <p14:sldId id="374"/>
            <p14:sldId id="376"/>
            <p14:sldId id="328"/>
            <p14:sldId id="403"/>
            <p14:sldId id="402"/>
            <p14:sldId id="307"/>
            <p14:sldId id="298"/>
            <p14:sldId id="308"/>
            <p14:sldId id="384"/>
            <p14:sldId id="377"/>
            <p14:sldId id="407"/>
            <p14:sldId id="395"/>
            <p14:sldId id="378"/>
            <p14:sldId id="381"/>
            <p14:sldId id="383"/>
            <p14:sldId id="382"/>
          </p14:sldIdLst>
        </p14:section>
        <p14:section name="Getting Started" id="{DBE03627-0A72-4C49-BBC2-3E12860E6DFA}">
          <p14:sldIdLst>
            <p14:sldId id="313"/>
            <p14:sldId id="329"/>
            <p14:sldId id="408"/>
            <p14:sldId id="300"/>
            <p14:sldId id="327"/>
          </p14:sldIdLst>
        </p14:section>
        <p14:section name="Design &amp; Fabrication" id="{22425633-49E0-4BF5-9EC4-D1587F9E8C4A}">
          <p14:sldIdLst>
            <p14:sldId id="297"/>
            <p14:sldId id="353"/>
            <p14:sldId id="295"/>
            <p14:sldId id="309"/>
            <p14:sldId id="311"/>
            <p14:sldId id="343"/>
            <p14:sldId id="375"/>
            <p14:sldId id="401"/>
            <p14:sldId id="410"/>
            <p14:sldId id="316"/>
            <p14:sldId id="317"/>
            <p14:sldId id="399"/>
            <p14:sldId id="315"/>
            <p14:sldId id="411"/>
          </p14:sldIdLst>
        </p14:section>
        <p14:section name="Electronics" id="{24C2ABB4-3C80-43C7-8A75-FBCE1C8F8112}">
          <p14:sldIdLst>
            <p14:sldId id="296"/>
            <p14:sldId id="306"/>
            <p14:sldId id="409"/>
            <p14:sldId id="301"/>
            <p14:sldId id="405"/>
            <p14:sldId id="391"/>
            <p14:sldId id="318"/>
            <p14:sldId id="324"/>
            <p14:sldId id="396"/>
            <p14:sldId id="397"/>
          </p14:sldIdLst>
        </p14:section>
        <p14:section name="Results" id="{EEBC7902-B8F7-4213-B107-D6385E210989}">
          <p14:sldIdLst>
            <p14:sldId id="386"/>
            <p14:sldId id="319"/>
            <p14:sldId id="387"/>
            <p14:sldId id="394"/>
            <p14:sldId id="323"/>
            <p14:sldId id="326"/>
          </p14:sldIdLst>
        </p14:section>
        <p14:section name="Project Management &amp; Update Meetings" id="{EBE9BC4E-9FD4-4175-B942-94642B1C44F3}">
          <p14:sldIdLst>
            <p14:sldId id="389"/>
            <p14:sldId id="412"/>
            <p14:sldId id="321"/>
            <p14:sldId id="322"/>
          </p14:sldIdLst>
        </p14:section>
        <p14:section name="Documentation &amp; References" id="{F7F4D32C-AB75-4B72-B6E7-67757F305DE4}">
          <p14:sldIdLst>
            <p14:sldId id="400"/>
            <p14:sldId id="385"/>
            <p14:sldId id="379"/>
            <p14:sldId id="373"/>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CC9900"/>
    <a:srgbClr val="003D7C"/>
    <a:srgbClr val="EF7C00"/>
    <a:srgbClr val="FFC000"/>
    <a:srgbClr val="008000"/>
    <a:srgbClr val="CC66FF"/>
    <a:srgbClr val="99FF99"/>
    <a:srgbClr val="FFFF99"/>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99385-80EF-4B33-AD73-90953A20F6E6}" v="4" dt="2021-03-05T06:19:06.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slides/slide20.xml" Id="rId26" /><Relationship Type="http://schemas.openxmlformats.org/officeDocument/2006/relationships/slide" Target="slides/slide15.xml" Id="rId21" /><Relationship Type="http://schemas.openxmlformats.org/officeDocument/2006/relationships/slide" Target="slides/slide36.xml" Id="rId42" /><Relationship Type="http://schemas.openxmlformats.org/officeDocument/2006/relationships/slide" Target="slides/slide41.xml" Id="rId47" /><Relationship Type="http://schemas.openxmlformats.org/officeDocument/2006/relationships/slide" Target="slides/slide57.xml" Id="rId63" /><Relationship Type="http://schemas.openxmlformats.org/officeDocument/2006/relationships/slide" Target="slides/slide62.xml" Id="rId68" /><Relationship Type="http://schemas.openxmlformats.org/officeDocument/2006/relationships/customXml" Target="../customXml/item2.xml" Id="rId2" /><Relationship Type="http://schemas.openxmlformats.org/officeDocument/2006/relationships/slide" Target="slides/slide10.xml" Id="rId16" /><Relationship Type="http://schemas.openxmlformats.org/officeDocument/2006/relationships/slide" Target="slides/slide23.xml" Id="rId29" /><Relationship Type="http://schemas.openxmlformats.org/officeDocument/2006/relationships/slide" Target="slides/slide5.xml" Id="rId11" /><Relationship Type="http://schemas.openxmlformats.org/officeDocument/2006/relationships/slide" Target="slides/slide18.xml" Id="rId24" /><Relationship Type="http://schemas.openxmlformats.org/officeDocument/2006/relationships/slide" Target="slides/slide26.xml" Id="rId32" /><Relationship Type="http://schemas.openxmlformats.org/officeDocument/2006/relationships/slide" Target="slides/slide31.xml" Id="rId37" /><Relationship Type="http://schemas.openxmlformats.org/officeDocument/2006/relationships/slide" Target="slides/slide34.xml" Id="rId40" /><Relationship Type="http://schemas.openxmlformats.org/officeDocument/2006/relationships/slide" Target="slides/slide39.xml" Id="rId45" /><Relationship Type="http://schemas.openxmlformats.org/officeDocument/2006/relationships/slide" Target="slides/slide47.xml" Id="rId53" /><Relationship Type="http://schemas.openxmlformats.org/officeDocument/2006/relationships/slide" Target="slides/slide52.xml" Id="rId58" /><Relationship Type="http://schemas.openxmlformats.org/officeDocument/2006/relationships/slide" Target="slides/slide60.xml" Id="rId66" /><Relationship Type="http://schemas.openxmlformats.org/officeDocument/2006/relationships/tableStyles" Target="tableStyles.xml" Id="rId74" /><Relationship Type="http://schemas.openxmlformats.org/officeDocument/2006/relationships/slideMaster" Target="slideMasters/slideMaster2.xml" Id="rId5" /><Relationship Type="http://schemas.openxmlformats.org/officeDocument/2006/relationships/slide" Target="slides/slide55.xml" Id="rId61" /><Relationship Type="http://schemas.openxmlformats.org/officeDocument/2006/relationships/slide" Target="slides/slide13.xml" Id="rId19" /><Relationship Type="http://schemas.openxmlformats.org/officeDocument/2006/relationships/slide" Target="slides/slide8.xml" Id="rId14" /><Relationship Type="http://schemas.openxmlformats.org/officeDocument/2006/relationships/slide" Target="slides/slide16.xml" Id="rId22" /><Relationship Type="http://schemas.openxmlformats.org/officeDocument/2006/relationships/slide" Target="slides/slide21.xml" Id="rId27" /><Relationship Type="http://schemas.openxmlformats.org/officeDocument/2006/relationships/slide" Target="slides/slide24.xml" Id="rId30" /><Relationship Type="http://schemas.openxmlformats.org/officeDocument/2006/relationships/slide" Target="slides/slide29.xml" Id="rId35" /><Relationship Type="http://schemas.openxmlformats.org/officeDocument/2006/relationships/slide" Target="slides/slide37.xml" Id="rId43" /><Relationship Type="http://schemas.openxmlformats.org/officeDocument/2006/relationships/slide" Target="slides/slide42.xml" Id="rId48" /><Relationship Type="http://schemas.openxmlformats.org/officeDocument/2006/relationships/slide" Target="slides/slide50.xml" Id="rId56" /><Relationship Type="http://schemas.openxmlformats.org/officeDocument/2006/relationships/slide" Target="slides/slide58.xml" Id="rId64" /><Relationship Type="http://schemas.openxmlformats.org/officeDocument/2006/relationships/notesMaster" Target="notesMasters/notesMaster1.xml" Id="rId69" /><Relationship Type="http://schemas.openxmlformats.org/officeDocument/2006/relationships/slide" Target="slides/slide2.xml" Id="rId8" /><Relationship Type="http://schemas.openxmlformats.org/officeDocument/2006/relationships/slide" Target="slides/slide45.xml" Id="rId51" /><Relationship Type="http://schemas.openxmlformats.org/officeDocument/2006/relationships/viewProps" Target="viewProps.xml" Id="rId72" /><Relationship Type="http://schemas.openxmlformats.org/officeDocument/2006/relationships/customXml" Target="../customXml/item3.xml" Id="rId3" /><Relationship Type="http://schemas.openxmlformats.org/officeDocument/2006/relationships/slide" Target="slides/slide6.xml" Id="rId12" /><Relationship Type="http://schemas.openxmlformats.org/officeDocument/2006/relationships/slide" Target="slides/slide11.xml" Id="rId17" /><Relationship Type="http://schemas.openxmlformats.org/officeDocument/2006/relationships/slide" Target="slides/slide19.xml" Id="rId25" /><Relationship Type="http://schemas.openxmlformats.org/officeDocument/2006/relationships/slide" Target="slides/slide27.xml" Id="rId33" /><Relationship Type="http://schemas.openxmlformats.org/officeDocument/2006/relationships/slide" Target="slides/slide32.xml" Id="rId38" /><Relationship Type="http://schemas.openxmlformats.org/officeDocument/2006/relationships/slide" Target="slides/slide40.xml" Id="rId46" /><Relationship Type="http://schemas.openxmlformats.org/officeDocument/2006/relationships/slide" Target="slides/slide53.xml" Id="rId59" /><Relationship Type="http://schemas.openxmlformats.org/officeDocument/2006/relationships/slide" Target="slides/slide61.xml" Id="rId67" /><Relationship Type="http://schemas.openxmlformats.org/officeDocument/2006/relationships/slide" Target="slides/slide14.xml" Id="rId20" /><Relationship Type="http://schemas.openxmlformats.org/officeDocument/2006/relationships/slide" Target="slides/slide35.xml" Id="rId41" /><Relationship Type="http://schemas.openxmlformats.org/officeDocument/2006/relationships/slide" Target="slides/slide48.xml" Id="rId54" /><Relationship Type="http://schemas.openxmlformats.org/officeDocument/2006/relationships/slide" Target="slides/slide56.xml" Id="rId62" /><Relationship Type="http://schemas.openxmlformats.org/officeDocument/2006/relationships/tags" Target="tags/tag1.xml" Id="rId70" /><Relationship Type="http://schemas.openxmlformats.org/officeDocument/2006/relationships/customXml" Target="../customXml/item1.xml" Id="rId1" /><Relationship Type="http://schemas.openxmlformats.org/officeDocument/2006/relationships/slideMaster" Target="slideMasters/slideMaster3.xml" Id="rId6" /><Relationship Type="http://schemas.openxmlformats.org/officeDocument/2006/relationships/slide" Target="slides/slide9.xml" Id="rId15" /><Relationship Type="http://schemas.openxmlformats.org/officeDocument/2006/relationships/slide" Target="slides/slide17.xml" Id="rId23" /><Relationship Type="http://schemas.openxmlformats.org/officeDocument/2006/relationships/slide" Target="slides/slide22.xml" Id="rId28" /><Relationship Type="http://schemas.openxmlformats.org/officeDocument/2006/relationships/slide" Target="slides/slide30.xml" Id="rId36" /><Relationship Type="http://schemas.openxmlformats.org/officeDocument/2006/relationships/slide" Target="slides/slide43.xml" Id="rId49" /><Relationship Type="http://schemas.openxmlformats.org/officeDocument/2006/relationships/slide" Target="slides/slide51.xml" Id="rId57" /><Relationship Type="http://schemas.openxmlformats.org/officeDocument/2006/relationships/slide" Target="slides/slide4.xml" Id="rId10" /><Relationship Type="http://schemas.openxmlformats.org/officeDocument/2006/relationships/slide" Target="slides/slide25.xml" Id="rId31" /><Relationship Type="http://schemas.openxmlformats.org/officeDocument/2006/relationships/slide" Target="slides/slide38.xml" Id="rId44" /><Relationship Type="http://schemas.openxmlformats.org/officeDocument/2006/relationships/slide" Target="slides/slide46.xml" Id="rId52" /><Relationship Type="http://schemas.openxmlformats.org/officeDocument/2006/relationships/slide" Target="slides/slide54.xml" Id="rId60" /><Relationship Type="http://schemas.openxmlformats.org/officeDocument/2006/relationships/slide" Target="slides/slide59.xml" Id="rId65" /><Relationship Type="http://schemas.openxmlformats.org/officeDocument/2006/relationships/theme" Target="theme/theme1.xml" Id="rId73" /><Relationship Type="http://schemas.openxmlformats.org/officeDocument/2006/relationships/slideMaster" Target="slideMasters/slideMaster1.xml" Id="rId4" /><Relationship Type="http://schemas.openxmlformats.org/officeDocument/2006/relationships/slide" Target="slides/slide3.xml" Id="rId9" /><Relationship Type="http://schemas.openxmlformats.org/officeDocument/2006/relationships/slide" Target="slides/slide7.xml" Id="rId13" /><Relationship Type="http://schemas.openxmlformats.org/officeDocument/2006/relationships/slide" Target="slides/slide12.xml" Id="rId18" /><Relationship Type="http://schemas.openxmlformats.org/officeDocument/2006/relationships/slide" Target="slides/slide33.xml" Id="rId39" /><Relationship Type="http://schemas.openxmlformats.org/officeDocument/2006/relationships/slide" Target="slides/slide28.xml" Id="rId34" /><Relationship Type="http://schemas.openxmlformats.org/officeDocument/2006/relationships/slide" Target="slides/slide44.xml" Id="rId50" /><Relationship Type="http://schemas.openxmlformats.org/officeDocument/2006/relationships/slide" Target="slides/slide49.xml" Id="rId55" /><Relationship Type="http://schemas.microsoft.com/office/2015/10/relationships/revisionInfo" Target="revisionInfo.xml" Id="rId76" /><Relationship Type="http://schemas.openxmlformats.org/officeDocument/2006/relationships/slide" Target="slides/slide1.xml" Id="rId7" /><Relationship Type="http://schemas.openxmlformats.org/officeDocument/2006/relationships/presProps" Target="presProps.xml" Id="rId71"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AA664-ED6D-4E4A-ACC1-D93ACD3F7F87}" type="datetimeFigureOut">
              <a:rPr lang="en-GB" smtClean="0"/>
              <a:t>05/03/2021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C0AE1-51E5-4CB0-AA28-0D30BA7ACE27}" type="slidenum">
              <a:rPr lang="en-GB" smtClean="0"/>
              <a:t>‹#›</a:t>
            </a:fld>
            <a:endParaRPr lang="en-GB"/>
          </a:p>
        </p:txBody>
      </p:sp>
    </p:spTree>
    <p:extLst>
      <p:ext uri="{BB962C8B-B14F-4D97-AF65-F5344CB8AC3E}">
        <p14:creationId xmlns:p14="http://schemas.microsoft.com/office/powerpoint/2010/main" val="2347018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berard.com/home-built-s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cs typeface="Arial" charset="0"/>
              </a:defRPr>
            </a:lvl1pPr>
            <a:lvl2pPr marL="742950" indent="-285750" defTabSz="966788" eaLnBrk="0" hangingPunct="0">
              <a:defRPr>
                <a:solidFill>
                  <a:schemeClr val="tx1"/>
                </a:solidFill>
                <a:latin typeface="Arial" charset="0"/>
                <a:cs typeface="Arial" charset="0"/>
              </a:defRPr>
            </a:lvl2pPr>
            <a:lvl3pPr marL="1143000" indent="-228600" defTabSz="966788" eaLnBrk="0" hangingPunct="0">
              <a:defRPr>
                <a:solidFill>
                  <a:schemeClr val="tx1"/>
                </a:solidFill>
                <a:latin typeface="Arial" charset="0"/>
                <a:cs typeface="Arial" charset="0"/>
              </a:defRPr>
            </a:lvl3pPr>
            <a:lvl4pPr marL="1600200" indent="-228600" defTabSz="966788" eaLnBrk="0" hangingPunct="0">
              <a:defRPr>
                <a:solidFill>
                  <a:schemeClr val="tx1"/>
                </a:solidFill>
                <a:latin typeface="Arial" charset="0"/>
                <a:cs typeface="Arial" charset="0"/>
              </a:defRPr>
            </a:lvl4pPr>
            <a:lvl5pPr marL="2057400" indent="-228600" defTabSz="966788" eaLnBrk="0" hangingPunct="0">
              <a:defRPr>
                <a:solidFill>
                  <a:schemeClr val="tx1"/>
                </a:solidFill>
                <a:latin typeface="Arial" charset="0"/>
                <a:cs typeface="Arial" charset="0"/>
              </a:defRPr>
            </a:lvl5pPr>
            <a:lvl6pPr marL="2514600" indent="-228600" defTabSz="966788" eaLnBrk="0" fontAlgn="base" hangingPunct="0">
              <a:spcBef>
                <a:spcPct val="0"/>
              </a:spcBef>
              <a:spcAft>
                <a:spcPct val="0"/>
              </a:spcAft>
              <a:defRPr>
                <a:solidFill>
                  <a:schemeClr val="tx1"/>
                </a:solidFill>
                <a:latin typeface="Arial" charset="0"/>
                <a:cs typeface="Arial" charset="0"/>
              </a:defRPr>
            </a:lvl6pPr>
            <a:lvl7pPr marL="2971800" indent="-228600" defTabSz="966788" eaLnBrk="0" fontAlgn="base" hangingPunct="0">
              <a:spcBef>
                <a:spcPct val="0"/>
              </a:spcBef>
              <a:spcAft>
                <a:spcPct val="0"/>
              </a:spcAft>
              <a:defRPr>
                <a:solidFill>
                  <a:schemeClr val="tx1"/>
                </a:solidFill>
                <a:latin typeface="Arial" charset="0"/>
                <a:cs typeface="Arial" charset="0"/>
              </a:defRPr>
            </a:lvl7pPr>
            <a:lvl8pPr marL="3429000" indent="-228600" defTabSz="966788" eaLnBrk="0" fontAlgn="base" hangingPunct="0">
              <a:spcBef>
                <a:spcPct val="0"/>
              </a:spcBef>
              <a:spcAft>
                <a:spcPct val="0"/>
              </a:spcAft>
              <a:defRPr>
                <a:solidFill>
                  <a:schemeClr val="tx1"/>
                </a:solidFill>
                <a:latin typeface="Arial" charset="0"/>
                <a:cs typeface="Arial" charset="0"/>
              </a:defRPr>
            </a:lvl8pPr>
            <a:lvl9pPr marL="3886200" indent="-228600" defTabSz="966788" eaLnBrk="0" fontAlgn="base" hangingPunct="0">
              <a:spcBef>
                <a:spcPct val="0"/>
              </a:spcBef>
              <a:spcAft>
                <a:spcPct val="0"/>
              </a:spcAft>
              <a:defRPr>
                <a:solidFill>
                  <a:schemeClr val="tx1"/>
                </a:solidFill>
                <a:latin typeface="Arial" charset="0"/>
                <a:cs typeface="Arial" charset="0"/>
              </a:defRPr>
            </a:lvl9pPr>
          </a:lstStyle>
          <a:p>
            <a:pPr eaLnBrk="1" hangingPunct="1"/>
            <a:fld id="{79E8B5FA-64F5-4224-8450-D5E1C88727BE}" type="slidenum">
              <a:rPr lang="en-US">
                <a:solidFill>
                  <a:srgbClr val="000000"/>
                </a:solidFill>
              </a:rPr>
              <a:pPr eaLnBrk="1" hangingPunct="1"/>
              <a:t>8</a:t>
            </a:fld>
            <a:endParaRPr lang="en-US">
              <a:solidFill>
                <a:srgbClr val="000000"/>
              </a:solidFill>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56933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cs typeface="Arial" charset="0"/>
              </a:defRPr>
            </a:lvl1pPr>
            <a:lvl2pPr marL="742950" indent="-285750" defTabSz="966788" eaLnBrk="0" hangingPunct="0">
              <a:defRPr>
                <a:solidFill>
                  <a:schemeClr val="tx1"/>
                </a:solidFill>
                <a:latin typeface="Arial" charset="0"/>
                <a:cs typeface="Arial" charset="0"/>
              </a:defRPr>
            </a:lvl2pPr>
            <a:lvl3pPr marL="1143000" indent="-228600" defTabSz="966788" eaLnBrk="0" hangingPunct="0">
              <a:defRPr>
                <a:solidFill>
                  <a:schemeClr val="tx1"/>
                </a:solidFill>
                <a:latin typeface="Arial" charset="0"/>
                <a:cs typeface="Arial" charset="0"/>
              </a:defRPr>
            </a:lvl3pPr>
            <a:lvl4pPr marL="1600200" indent="-228600" defTabSz="966788" eaLnBrk="0" hangingPunct="0">
              <a:defRPr>
                <a:solidFill>
                  <a:schemeClr val="tx1"/>
                </a:solidFill>
                <a:latin typeface="Arial" charset="0"/>
                <a:cs typeface="Arial" charset="0"/>
              </a:defRPr>
            </a:lvl4pPr>
            <a:lvl5pPr marL="2057400" indent="-228600" defTabSz="966788" eaLnBrk="0" hangingPunct="0">
              <a:defRPr>
                <a:solidFill>
                  <a:schemeClr val="tx1"/>
                </a:solidFill>
                <a:latin typeface="Arial" charset="0"/>
                <a:cs typeface="Arial" charset="0"/>
              </a:defRPr>
            </a:lvl5pPr>
            <a:lvl6pPr marL="2514600" indent="-228600" defTabSz="966788" eaLnBrk="0" fontAlgn="base" hangingPunct="0">
              <a:spcBef>
                <a:spcPct val="0"/>
              </a:spcBef>
              <a:spcAft>
                <a:spcPct val="0"/>
              </a:spcAft>
              <a:defRPr>
                <a:solidFill>
                  <a:schemeClr val="tx1"/>
                </a:solidFill>
                <a:latin typeface="Arial" charset="0"/>
                <a:cs typeface="Arial" charset="0"/>
              </a:defRPr>
            </a:lvl6pPr>
            <a:lvl7pPr marL="2971800" indent="-228600" defTabSz="966788" eaLnBrk="0" fontAlgn="base" hangingPunct="0">
              <a:spcBef>
                <a:spcPct val="0"/>
              </a:spcBef>
              <a:spcAft>
                <a:spcPct val="0"/>
              </a:spcAft>
              <a:defRPr>
                <a:solidFill>
                  <a:schemeClr val="tx1"/>
                </a:solidFill>
                <a:latin typeface="Arial" charset="0"/>
                <a:cs typeface="Arial" charset="0"/>
              </a:defRPr>
            </a:lvl7pPr>
            <a:lvl8pPr marL="3429000" indent="-228600" defTabSz="966788" eaLnBrk="0" fontAlgn="base" hangingPunct="0">
              <a:spcBef>
                <a:spcPct val="0"/>
              </a:spcBef>
              <a:spcAft>
                <a:spcPct val="0"/>
              </a:spcAft>
              <a:defRPr>
                <a:solidFill>
                  <a:schemeClr val="tx1"/>
                </a:solidFill>
                <a:latin typeface="Arial" charset="0"/>
                <a:cs typeface="Arial" charset="0"/>
              </a:defRPr>
            </a:lvl8pPr>
            <a:lvl9pPr marL="3886200" indent="-228600" defTabSz="966788" eaLnBrk="0" fontAlgn="base" hangingPunct="0">
              <a:spcBef>
                <a:spcPct val="0"/>
              </a:spcBef>
              <a:spcAft>
                <a:spcPct val="0"/>
              </a:spcAft>
              <a:defRPr>
                <a:solidFill>
                  <a:schemeClr val="tx1"/>
                </a:solidFill>
                <a:latin typeface="Arial" charset="0"/>
                <a:cs typeface="Arial" charset="0"/>
              </a:defRPr>
            </a:lvl9pPr>
          </a:lstStyle>
          <a:p>
            <a:pPr eaLnBrk="1" hangingPunct="1"/>
            <a:fld id="{79E8B5FA-64F5-4224-8450-D5E1C88727BE}" type="slidenum">
              <a:rPr lang="en-US">
                <a:solidFill>
                  <a:srgbClr val="000000"/>
                </a:solidFill>
              </a:rPr>
              <a:pPr eaLnBrk="1" hangingPunct="1"/>
              <a:t>9</a:t>
            </a:fld>
            <a:endParaRPr lang="en-US">
              <a:solidFill>
                <a:srgbClr val="000000"/>
              </a:solidFill>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60023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cs typeface="Arial" charset="0"/>
              </a:defRPr>
            </a:lvl1pPr>
            <a:lvl2pPr marL="742950" indent="-285750" defTabSz="966788" eaLnBrk="0" hangingPunct="0">
              <a:defRPr>
                <a:solidFill>
                  <a:schemeClr val="tx1"/>
                </a:solidFill>
                <a:latin typeface="Arial" charset="0"/>
                <a:cs typeface="Arial" charset="0"/>
              </a:defRPr>
            </a:lvl2pPr>
            <a:lvl3pPr marL="1143000" indent="-228600" defTabSz="966788" eaLnBrk="0" hangingPunct="0">
              <a:defRPr>
                <a:solidFill>
                  <a:schemeClr val="tx1"/>
                </a:solidFill>
                <a:latin typeface="Arial" charset="0"/>
                <a:cs typeface="Arial" charset="0"/>
              </a:defRPr>
            </a:lvl3pPr>
            <a:lvl4pPr marL="1600200" indent="-228600" defTabSz="966788" eaLnBrk="0" hangingPunct="0">
              <a:defRPr>
                <a:solidFill>
                  <a:schemeClr val="tx1"/>
                </a:solidFill>
                <a:latin typeface="Arial" charset="0"/>
                <a:cs typeface="Arial" charset="0"/>
              </a:defRPr>
            </a:lvl4pPr>
            <a:lvl5pPr marL="2057400" indent="-228600" defTabSz="966788" eaLnBrk="0" hangingPunct="0">
              <a:defRPr>
                <a:solidFill>
                  <a:schemeClr val="tx1"/>
                </a:solidFill>
                <a:latin typeface="Arial" charset="0"/>
                <a:cs typeface="Arial" charset="0"/>
              </a:defRPr>
            </a:lvl5pPr>
            <a:lvl6pPr marL="2514600" indent="-228600" defTabSz="966788" eaLnBrk="0" fontAlgn="base" hangingPunct="0">
              <a:spcBef>
                <a:spcPct val="0"/>
              </a:spcBef>
              <a:spcAft>
                <a:spcPct val="0"/>
              </a:spcAft>
              <a:defRPr>
                <a:solidFill>
                  <a:schemeClr val="tx1"/>
                </a:solidFill>
                <a:latin typeface="Arial" charset="0"/>
                <a:cs typeface="Arial" charset="0"/>
              </a:defRPr>
            </a:lvl6pPr>
            <a:lvl7pPr marL="2971800" indent="-228600" defTabSz="966788" eaLnBrk="0" fontAlgn="base" hangingPunct="0">
              <a:spcBef>
                <a:spcPct val="0"/>
              </a:spcBef>
              <a:spcAft>
                <a:spcPct val="0"/>
              </a:spcAft>
              <a:defRPr>
                <a:solidFill>
                  <a:schemeClr val="tx1"/>
                </a:solidFill>
                <a:latin typeface="Arial" charset="0"/>
                <a:cs typeface="Arial" charset="0"/>
              </a:defRPr>
            </a:lvl7pPr>
            <a:lvl8pPr marL="3429000" indent="-228600" defTabSz="966788" eaLnBrk="0" fontAlgn="base" hangingPunct="0">
              <a:spcBef>
                <a:spcPct val="0"/>
              </a:spcBef>
              <a:spcAft>
                <a:spcPct val="0"/>
              </a:spcAft>
              <a:defRPr>
                <a:solidFill>
                  <a:schemeClr val="tx1"/>
                </a:solidFill>
                <a:latin typeface="Arial" charset="0"/>
                <a:cs typeface="Arial" charset="0"/>
              </a:defRPr>
            </a:lvl8pPr>
            <a:lvl9pPr marL="3886200" indent="-228600" defTabSz="966788" eaLnBrk="0" fontAlgn="base" hangingPunct="0">
              <a:spcBef>
                <a:spcPct val="0"/>
              </a:spcBef>
              <a:spcAft>
                <a:spcPct val="0"/>
              </a:spcAft>
              <a:defRPr>
                <a:solidFill>
                  <a:schemeClr val="tx1"/>
                </a:solidFill>
                <a:latin typeface="Arial" charset="0"/>
                <a:cs typeface="Arial" charset="0"/>
              </a:defRPr>
            </a:lvl9pPr>
          </a:lstStyle>
          <a:p>
            <a:pPr eaLnBrk="1" hangingPunct="1"/>
            <a:fld id="{79E8B5FA-64F5-4224-8450-D5E1C88727BE}" type="slidenum">
              <a:rPr lang="en-US">
                <a:solidFill>
                  <a:srgbClr val="000000"/>
                </a:solidFill>
              </a:rPr>
              <a:pPr eaLnBrk="1" hangingPunct="1"/>
              <a:t>10</a:t>
            </a:fld>
            <a:endParaRPr lang="en-US">
              <a:solidFill>
                <a:srgbClr val="000000"/>
              </a:solidFill>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96161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cs typeface="Arial" charset="0"/>
              </a:defRPr>
            </a:lvl1pPr>
            <a:lvl2pPr marL="742950" indent="-285750" defTabSz="966788" eaLnBrk="0" hangingPunct="0">
              <a:defRPr>
                <a:solidFill>
                  <a:schemeClr val="tx1"/>
                </a:solidFill>
                <a:latin typeface="Arial" charset="0"/>
                <a:cs typeface="Arial" charset="0"/>
              </a:defRPr>
            </a:lvl2pPr>
            <a:lvl3pPr marL="1143000" indent="-228600" defTabSz="966788" eaLnBrk="0" hangingPunct="0">
              <a:defRPr>
                <a:solidFill>
                  <a:schemeClr val="tx1"/>
                </a:solidFill>
                <a:latin typeface="Arial" charset="0"/>
                <a:cs typeface="Arial" charset="0"/>
              </a:defRPr>
            </a:lvl3pPr>
            <a:lvl4pPr marL="1600200" indent="-228600" defTabSz="966788" eaLnBrk="0" hangingPunct="0">
              <a:defRPr>
                <a:solidFill>
                  <a:schemeClr val="tx1"/>
                </a:solidFill>
                <a:latin typeface="Arial" charset="0"/>
                <a:cs typeface="Arial" charset="0"/>
              </a:defRPr>
            </a:lvl4pPr>
            <a:lvl5pPr marL="2057400" indent="-228600" defTabSz="966788" eaLnBrk="0" hangingPunct="0">
              <a:defRPr>
                <a:solidFill>
                  <a:schemeClr val="tx1"/>
                </a:solidFill>
                <a:latin typeface="Arial" charset="0"/>
                <a:cs typeface="Arial" charset="0"/>
              </a:defRPr>
            </a:lvl5pPr>
            <a:lvl6pPr marL="2514600" indent="-228600" defTabSz="966788" eaLnBrk="0" fontAlgn="base" hangingPunct="0">
              <a:spcBef>
                <a:spcPct val="0"/>
              </a:spcBef>
              <a:spcAft>
                <a:spcPct val="0"/>
              </a:spcAft>
              <a:defRPr>
                <a:solidFill>
                  <a:schemeClr val="tx1"/>
                </a:solidFill>
                <a:latin typeface="Arial" charset="0"/>
                <a:cs typeface="Arial" charset="0"/>
              </a:defRPr>
            </a:lvl6pPr>
            <a:lvl7pPr marL="2971800" indent="-228600" defTabSz="966788" eaLnBrk="0" fontAlgn="base" hangingPunct="0">
              <a:spcBef>
                <a:spcPct val="0"/>
              </a:spcBef>
              <a:spcAft>
                <a:spcPct val="0"/>
              </a:spcAft>
              <a:defRPr>
                <a:solidFill>
                  <a:schemeClr val="tx1"/>
                </a:solidFill>
                <a:latin typeface="Arial" charset="0"/>
                <a:cs typeface="Arial" charset="0"/>
              </a:defRPr>
            </a:lvl7pPr>
            <a:lvl8pPr marL="3429000" indent="-228600" defTabSz="966788" eaLnBrk="0" fontAlgn="base" hangingPunct="0">
              <a:spcBef>
                <a:spcPct val="0"/>
              </a:spcBef>
              <a:spcAft>
                <a:spcPct val="0"/>
              </a:spcAft>
              <a:defRPr>
                <a:solidFill>
                  <a:schemeClr val="tx1"/>
                </a:solidFill>
                <a:latin typeface="Arial" charset="0"/>
                <a:cs typeface="Arial" charset="0"/>
              </a:defRPr>
            </a:lvl8pPr>
            <a:lvl9pPr marL="3886200" indent="-228600" defTabSz="966788" eaLnBrk="0" fontAlgn="base" hangingPunct="0">
              <a:spcBef>
                <a:spcPct val="0"/>
              </a:spcBef>
              <a:spcAft>
                <a:spcPct val="0"/>
              </a:spcAft>
              <a:defRPr>
                <a:solidFill>
                  <a:schemeClr val="tx1"/>
                </a:solidFill>
                <a:latin typeface="Arial" charset="0"/>
                <a:cs typeface="Arial" charset="0"/>
              </a:defRPr>
            </a:lvl9pPr>
          </a:lstStyle>
          <a:p>
            <a:pPr eaLnBrk="1" hangingPunct="1"/>
            <a:fld id="{79E8B5FA-64F5-4224-8450-D5E1C88727BE}" type="slidenum">
              <a:rPr lang="en-US">
                <a:solidFill>
                  <a:srgbClr val="000000"/>
                </a:solidFill>
              </a:rPr>
              <a:pPr eaLnBrk="1" hangingPunct="1"/>
              <a:t>11</a:t>
            </a:fld>
            <a:endParaRPr lang="en-US">
              <a:solidFill>
                <a:srgbClr val="000000"/>
              </a:solidFill>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944690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p:spPr>
        <p:txBody>
          <a:bodyPr/>
          <a:lstStyle/>
          <a:p>
            <a:endParaRPr lang="en-GB"/>
          </a:p>
        </p:txBody>
      </p:sp>
      <p:sp>
        <p:nvSpPr>
          <p:cNvPr id="26628" name="Slide Number Placeholder 3"/>
          <p:cNvSpPr>
            <a:spLocks noGrp="1"/>
          </p:cNvSpPr>
          <p:nvPr>
            <p:ph type="sldNum" sz="quarter" idx="5"/>
          </p:nvPr>
        </p:nvSpPr>
        <p:spPr>
          <a:noFill/>
        </p:spPr>
        <p:txBody>
          <a:bodyPr/>
          <a:lstStyle>
            <a:lvl1pPr defTabSz="966788" eaLnBrk="0" hangingPunct="0">
              <a:defRPr>
                <a:solidFill>
                  <a:schemeClr val="tx1"/>
                </a:solidFill>
                <a:latin typeface="Arial" charset="0"/>
                <a:cs typeface="Arial" charset="0"/>
              </a:defRPr>
            </a:lvl1pPr>
            <a:lvl2pPr marL="742950" indent="-285750" defTabSz="966788" eaLnBrk="0" hangingPunct="0">
              <a:defRPr>
                <a:solidFill>
                  <a:schemeClr val="tx1"/>
                </a:solidFill>
                <a:latin typeface="Arial" charset="0"/>
                <a:cs typeface="Arial" charset="0"/>
              </a:defRPr>
            </a:lvl2pPr>
            <a:lvl3pPr marL="1143000" indent="-228600" defTabSz="966788" eaLnBrk="0" hangingPunct="0">
              <a:defRPr>
                <a:solidFill>
                  <a:schemeClr val="tx1"/>
                </a:solidFill>
                <a:latin typeface="Arial" charset="0"/>
                <a:cs typeface="Arial" charset="0"/>
              </a:defRPr>
            </a:lvl3pPr>
            <a:lvl4pPr marL="1600200" indent="-228600" defTabSz="966788" eaLnBrk="0" hangingPunct="0">
              <a:defRPr>
                <a:solidFill>
                  <a:schemeClr val="tx1"/>
                </a:solidFill>
                <a:latin typeface="Arial" charset="0"/>
                <a:cs typeface="Arial" charset="0"/>
              </a:defRPr>
            </a:lvl4pPr>
            <a:lvl5pPr marL="2057400" indent="-228600" defTabSz="966788" eaLnBrk="0" hangingPunct="0">
              <a:defRPr>
                <a:solidFill>
                  <a:schemeClr val="tx1"/>
                </a:solidFill>
                <a:latin typeface="Arial" charset="0"/>
                <a:cs typeface="Arial" charset="0"/>
              </a:defRPr>
            </a:lvl5pPr>
            <a:lvl6pPr marL="2514600" indent="-228600" defTabSz="966788" eaLnBrk="0" fontAlgn="base" hangingPunct="0">
              <a:spcBef>
                <a:spcPct val="0"/>
              </a:spcBef>
              <a:spcAft>
                <a:spcPct val="0"/>
              </a:spcAft>
              <a:defRPr>
                <a:solidFill>
                  <a:schemeClr val="tx1"/>
                </a:solidFill>
                <a:latin typeface="Arial" charset="0"/>
                <a:cs typeface="Arial" charset="0"/>
              </a:defRPr>
            </a:lvl6pPr>
            <a:lvl7pPr marL="2971800" indent="-228600" defTabSz="966788" eaLnBrk="0" fontAlgn="base" hangingPunct="0">
              <a:spcBef>
                <a:spcPct val="0"/>
              </a:spcBef>
              <a:spcAft>
                <a:spcPct val="0"/>
              </a:spcAft>
              <a:defRPr>
                <a:solidFill>
                  <a:schemeClr val="tx1"/>
                </a:solidFill>
                <a:latin typeface="Arial" charset="0"/>
                <a:cs typeface="Arial" charset="0"/>
              </a:defRPr>
            </a:lvl7pPr>
            <a:lvl8pPr marL="3429000" indent="-228600" defTabSz="966788" eaLnBrk="0" fontAlgn="base" hangingPunct="0">
              <a:spcBef>
                <a:spcPct val="0"/>
              </a:spcBef>
              <a:spcAft>
                <a:spcPct val="0"/>
              </a:spcAft>
              <a:defRPr>
                <a:solidFill>
                  <a:schemeClr val="tx1"/>
                </a:solidFill>
                <a:latin typeface="Arial" charset="0"/>
                <a:cs typeface="Arial" charset="0"/>
              </a:defRPr>
            </a:lvl8pPr>
            <a:lvl9pPr marL="3886200" indent="-228600" defTabSz="966788" eaLnBrk="0" fontAlgn="base" hangingPunct="0">
              <a:spcBef>
                <a:spcPct val="0"/>
              </a:spcBef>
              <a:spcAft>
                <a:spcPct val="0"/>
              </a:spcAft>
              <a:defRPr>
                <a:solidFill>
                  <a:schemeClr val="tx1"/>
                </a:solidFill>
                <a:latin typeface="Arial" charset="0"/>
                <a:cs typeface="Arial" charset="0"/>
              </a:defRPr>
            </a:lvl9pPr>
          </a:lstStyle>
          <a:p>
            <a:pPr eaLnBrk="1" hangingPunct="1"/>
            <a:fld id="{15DDD513-DA5E-406D-8C69-21DE2657FBC4}" type="slidenum">
              <a:rPr lang="en-US"/>
              <a:pPr eaLnBrk="1" hangingPunct="1"/>
              <a:t>19</a:t>
            </a:fld>
            <a:endParaRPr lang="en-US"/>
          </a:p>
        </p:txBody>
      </p:sp>
    </p:spTree>
    <p:extLst>
      <p:ext uri="{BB962C8B-B14F-4D97-AF65-F5344CB8AC3E}">
        <p14:creationId xmlns:p14="http://schemas.microsoft.com/office/powerpoint/2010/main" val="1112787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Highly recommended reading: </a:t>
            </a:r>
            <a:r>
              <a:rPr lang="en-SG">
                <a:hlinkClick r:id="rId3"/>
              </a:rPr>
              <a:t>Home-Built STM | Dan </a:t>
            </a:r>
            <a:r>
              <a:rPr lang="en-SG" err="1">
                <a:hlinkClick r:id="rId3"/>
              </a:rPr>
              <a:t>Berard</a:t>
            </a:r>
            <a:r>
              <a:rPr lang="en-SG"/>
              <a:t>. If you don’t understand how the technical bits come together, this blog is very much worth a read.</a:t>
            </a:r>
          </a:p>
        </p:txBody>
      </p:sp>
      <p:sp>
        <p:nvSpPr>
          <p:cNvPr id="4" name="Slide Number Placeholder 3"/>
          <p:cNvSpPr>
            <a:spLocks noGrp="1"/>
          </p:cNvSpPr>
          <p:nvPr>
            <p:ph type="sldNum" sz="quarter" idx="5"/>
          </p:nvPr>
        </p:nvSpPr>
        <p:spPr/>
        <p:txBody>
          <a:bodyPr/>
          <a:lstStyle/>
          <a:p>
            <a:fld id="{410C0AE1-51E5-4CB0-AA28-0D30BA7ACE27}" type="slidenum">
              <a:rPr lang="en-GB" smtClean="0"/>
              <a:t>20</a:t>
            </a:fld>
            <a:endParaRPr lang="en-GB"/>
          </a:p>
        </p:txBody>
      </p:sp>
    </p:spTree>
    <p:extLst>
      <p:ext uri="{BB962C8B-B14F-4D97-AF65-F5344CB8AC3E}">
        <p14:creationId xmlns:p14="http://schemas.microsoft.com/office/powerpoint/2010/main" val="2840205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0C0AE1-51E5-4CB0-AA28-0D30BA7ACE27}" type="slidenum">
              <a:rPr lang="en-GB" smtClean="0"/>
              <a:t>50</a:t>
            </a:fld>
            <a:endParaRPr lang="en-GB"/>
          </a:p>
        </p:txBody>
      </p:sp>
    </p:spTree>
    <p:extLst>
      <p:ext uri="{BB962C8B-B14F-4D97-AF65-F5344CB8AC3E}">
        <p14:creationId xmlns:p14="http://schemas.microsoft.com/office/powerpoint/2010/main" val="4230692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cs typeface="Arial" charset="0"/>
              </a:defRPr>
            </a:lvl1pPr>
            <a:lvl2pPr marL="742950" indent="-285750" defTabSz="966788" eaLnBrk="0" hangingPunct="0">
              <a:defRPr>
                <a:solidFill>
                  <a:schemeClr val="tx1"/>
                </a:solidFill>
                <a:latin typeface="Arial" charset="0"/>
                <a:cs typeface="Arial" charset="0"/>
              </a:defRPr>
            </a:lvl2pPr>
            <a:lvl3pPr marL="1143000" indent="-228600" defTabSz="966788" eaLnBrk="0" hangingPunct="0">
              <a:defRPr>
                <a:solidFill>
                  <a:schemeClr val="tx1"/>
                </a:solidFill>
                <a:latin typeface="Arial" charset="0"/>
                <a:cs typeface="Arial" charset="0"/>
              </a:defRPr>
            </a:lvl3pPr>
            <a:lvl4pPr marL="1600200" indent="-228600" defTabSz="966788" eaLnBrk="0" hangingPunct="0">
              <a:defRPr>
                <a:solidFill>
                  <a:schemeClr val="tx1"/>
                </a:solidFill>
                <a:latin typeface="Arial" charset="0"/>
                <a:cs typeface="Arial" charset="0"/>
              </a:defRPr>
            </a:lvl4pPr>
            <a:lvl5pPr marL="2057400" indent="-228600" defTabSz="966788" eaLnBrk="0" hangingPunct="0">
              <a:defRPr>
                <a:solidFill>
                  <a:schemeClr val="tx1"/>
                </a:solidFill>
                <a:latin typeface="Arial" charset="0"/>
                <a:cs typeface="Arial" charset="0"/>
              </a:defRPr>
            </a:lvl5pPr>
            <a:lvl6pPr marL="2514600" indent="-228600" defTabSz="966788" eaLnBrk="0" fontAlgn="base" hangingPunct="0">
              <a:spcBef>
                <a:spcPct val="0"/>
              </a:spcBef>
              <a:spcAft>
                <a:spcPct val="0"/>
              </a:spcAft>
              <a:defRPr>
                <a:solidFill>
                  <a:schemeClr val="tx1"/>
                </a:solidFill>
                <a:latin typeface="Arial" charset="0"/>
                <a:cs typeface="Arial" charset="0"/>
              </a:defRPr>
            </a:lvl6pPr>
            <a:lvl7pPr marL="2971800" indent="-228600" defTabSz="966788" eaLnBrk="0" fontAlgn="base" hangingPunct="0">
              <a:spcBef>
                <a:spcPct val="0"/>
              </a:spcBef>
              <a:spcAft>
                <a:spcPct val="0"/>
              </a:spcAft>
              <a:defRPr>
                <a:solidFill>
                  <a:schemeClr val="tx1"/>
                </a:solidFill>
                <a:latin typeface="Arial" charset="0"/>
                <a:cs typeface="Arial" charset="0"/>
              </a:defRPr>
            </a:lvl7pPr>
            <a:lvl8pPr marL="3429000" indent="-228600" defTabSz="966788" eaLnBrk="0" fontAlgn="base" hangingPunct="0">
              <a:spcBef>
                <a:spcPct val="0"/>
              </a:spcBef>
              <a:spcAft>
                <a:spcPct val="0"/>
              </a:spcAft>
              <a:defRPr>
                <a:solidFill>
                  <a:schemeClr val="tx1"/>
                </a:solidFill>
                <a:latin typeface="Arial" charset="0"/>
                <a:cs typeface="Arial" charset="0"/>
              </a:defRPr>
            </a:lvl8pPr>
            <a:lvl9pPr marL="3886200" indent="-228600" defTabSz="966788" eaLnBrk="0" fontAlgn="base" hangingPunct="0">
              <a:spcBef>
                <a:spcPct val="0"/>
              </a:spcBef>
              <a:spcAft>
                <a:spcPct val="0"/>
              </a:spcAft>
              <a:defRPr>
                <a:solidFill>
                  <a:schemeClr val="tx1"/>
                </a:solidFill>
                <a:latin typeface="Arial" charset="0"/>
                <a:cs typeface="Arial" charset="0"/>
              </a:defRPr>
            </a:lvl9pPr>
          </a:lstStyle>
          <a:p>
            <a:pPr eaLnBrk="1" hangingPunct="1"/>
            <a:fld id="{D7FE2AB6-D7AC-49F3-BEE8-6664741A86B6}" type="slidenum">
              <a:rPr lang="en-US"/>
              <a:pPr eaLnBrk="1" hangingPunct="1"/>
              <a:t>61</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3152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9DAAD9E-77B5-4EA4-920C-561B83DCCFA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02331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CA0C95D-075D-4A2C-B678-EA1F8C4171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299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914EB6-89F1-4184-9765-041B20E96C5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3944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ECE3B1-FE18-48BA-8C83-9E8491E31F17}" type="datetimeFigureOut">
              <a:rPr lang="en-GB" smtClean="0"/>
              <a:t>05/03/2021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1017423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ECE3B1-FE18-48BA-8C83-9E8491E31F17}" type="datetimeFigureOut">
              <a:rPr lang="en-GB" smtClean="0"/>
              <a:t>05/03/2021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449121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ECE3B1-FE18-48BA-8C83-9E8491E31F17}" type="datetimeFigureOut">
              <a:rPr lang="en-GB" smtClean="0"/>
              <a:t>05/03/2021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2910262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ECE3B1-FE18-48BA-8C83-9E8491E31F17}" type="datetimeFigureOut">
              <a:rPr lang="en-GB" smtClean="0"/>
              <a:t>05/03/2021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1694327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ECE3B1-FE18-48BA-8C83-9E8491E31F17}" type="datetimeFigureOut">
              <a:rPr lang="en-GB" smtClean="0"/>
              <a:t>05/03/2021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831544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ECE3B1-FE18-48BA-8C83-9E8491E31F17}" type="datetimeFigureOut">
              <a:rPr lang="en-GB" smtClean="0"/>
              <a:t>05/03/2021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2613089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ECE3B1-FE18-48BA-8C83-9E8491E31F17}" type="datetimeFigureOut">
              <a:rPr lang="en-GB" smtClean="0"/>
              <a:t>05/03/2021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2775148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ECE3B1-FE18-48BA-8C83-9E8491E31F17}" type="datetimeFigureOut">
              <a:rPr lang="en-GB" smtClean="0"/>
              <a:t>05/03/2021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75693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39EEDC-D46E-4610-B24C-228EFCC52C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4063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ECE3B1-FE18-48BA-8C83-9E8491E31F17}" type="datetimeFigureOut">
              <a:rPr lang="en-GB" smtClean="0"/>
              <a:t>05/03/2021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1971706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ECE3B1-FE18-48BA-8C83-9E8491E31F17}" type="datetimeFigureOut">
              <a:rPr lang="en-GB" smtClean="0"/>
              <a:t>05/03/2021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5293631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ECE3B1-FE18-48BA-8C83-9E8491E31F17}" type="datetimeFigureOut">
              <a:rPr lang="en-GB" smtClean="0"/>
              <a:t>05/03/2021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DB52CF-B299-427D-819A-0253ACE99CAE}" type="slidenum">
              <a:rPr lang="en-GB" smtClean="0"/>
              <a:t>‹#›</a:t>
            </a:fld>
            <a:endParaRPr lang="en-GB"/>
          </a:p>
        </p:txBody>
      </p:sp>
    </p:spTree>
    <p:extLst>
      <p:ext uri="{BB962C8B-B14F-4D97-AF65-F5344CB8AC3E}">
        <p14:creationId xmlns:p14="http://schemas.microsoft.com/office/powerpoint/2010/main" val="3246261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DAAD9E-77B5-4EA4-920C-561B83DCCFA7}" type="slidenum">
              <a:rPr lang="en-US"/>
              <a:pPr>
                <a:defRPr/>
              </a:pPr>
              <a:t>‹#›</a:t>
            </a:fld>
            <a:endParaRPr lang="en-US"/>
          </a:p>
        </p:txBody>
      </p:sp>
    </p:spTree>
    <p:extLst>
      <p:ext uri="{BB962C8B-B14F-4D97-AF65-F5344CB8AC3E}">
        <p14:creationId xmlns:p14="http://schemas.microsoft.com/office/powerpoint/2010/main" val="258374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D39EEDC-D46E-4610-B24C-228EFCC52C4B}" type="slidenum">
              <a:rPr lang="en-US"/>
              <a:pPr>
                <a:defRPr/>
              </a:pPr>
              <a:t>‹#›</a:t>
            </a:fld>
            <a:endParaRPr lang="en-US"/>
          </a:p>
        </p:txBody>
      </p:sp>
    </p:spTree>
    <p:extLst>
      <p:ext uri="{BB962C8B-B14F-4D97-AF65-F5344CB8AC3E}">
        <p14:creationId xmlns:p14="http://schemas.microsoft.com/office/powerpoint/2010/main" val="3214034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51A930-DD64-4DD6-884A-E156E352E749}" type="slidenum">
              <a:rPr lang="en-US"/>
              <a:pPr>
                <a:defRPr/>
              </a:pPr>
              <a:t>‹#›</a:t>
            </a:fld>
            <a:endParaRPr lang="en-US"/>
          </a:p>
        </p:txBody>
      </p:sp>
    </p:spTree>
    <p:extLst>
      <p:ext uri="{BB962C8B-B14F-4D97-AF65-F5344CB8AC3E}">
        <p14:creationId xmlns:p14="http://schemas.microsoft.com/office/powerpoint/2010/main" val="1320304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ACAAAC0-19F1-4407-B2ED-064D1727CD00}" type="slidenum">
              <a:rPr lang="en-US"/>
              <a:pPr>
                <a:defRPr/>
              </a:pPr>
              <a:t>‹#›</a:t>
            </a:fld>
            <a:endParaRPr lang="en-US"/>
          </a:p>
        </p:txBody>
      </p:sp>
    </p:spTree>
    <p:extLst>
      <p:ext uri="{BB962C8B-B14F-4D97-AF65-F5344CB8AC3E}">
        <p14:creationId xmlns:p14="http://schemas.microsoft.com/office/powerpoint/2010/main" val="2213522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31784E6-1996-4A6E-B482-0851B1056675}" type="slidenum">
              <a:rPr lang="en-US"/>
              <a:pPr>
                <a:defRPr/>
              </a:pPr>
              <a:t>‹#›</a:t>
            </a:fld>
            <a:endParaRPr lang="en-US"/>
          </a:p>
        </p:txBody>
      </p:sp>
    </p:spTree>
    <p:extLst>
      <p:ext uri="{BB962C8B-B14F-4D97-AF65-F5344CB8AC3E}">
        <p14:creationId xmlns:p14="http://schemas.microsoft.com/office/powerpoint/2010/main" val="28478915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7E019F3-0AFD-45F0-925E-8A23590F3956}" type="slidenum">
              <a:rPr lang="en-US"/>
              <a:pPr>
                <a:defRPr/>
              </a:pPr>
              <a:t>‹#›</a:t>
            </a:fld>
            <a:endParaRPr lang="en-US"/>
          </a:p>
        </p:txBody>
      </p:sp>
    </p:spTree>
    <p:extLst>
      <p:ext uri="{BB962C8B-B14F-4D97-AF65-F5344CB8AC3E}">
        <p14:creationId xmlns:p14="http://schemas.microsoft.com/office/powerpoint/2010/main" val="4292073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B86EC0-3038-4E1D-BA39-642BB436C985}" type="slidenum">
              <a:rPr lang="en-US"/>
              <a:pPr>
                <a:defRPr/>
              </a:pPr>
              <a:t>‹#›</a:t>
            </a:fld>
            <a:endParaRPr lang="en-US"/>
          </a:p>
        </p:txBody>
      </p:sp>
    </p:spTree>
    <p:extLst>
      <p:ext uri="{BB962C8B-B14F-4D97-AF65-F5344CB8AC3E}">
        <p14:creationId xmlns:p14="http://schemas.microsoft.com/office/powerpoint/2010/main" val="677679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351A930-DD64-4DD6-884A-E156E352E74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886031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71CE784-9E3E-49C6-8D07-46B589080AC5}" type="slidenum">
              <a:rPr lang="en-US"/>
              <a:pPr>
                <a:defRPr/>
              </a:pPr>
              <a:t>‹#›</a:t>
            </a:fld>
            <a:endParaRPr lang="en-US"/>
          </a:p>
        </p:txBody>
      </p:sp>
    </p:spTree>
    <p:extLst>
      <p:ext uri="{BB962C8B-B14F-4D97-AF65-F5344CB8AC3E}">
        <p14:creationId xmlns:p14="http://schemas.microsoft.com/office/powerpoint/2010/main" val="24014864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C33DD0E-3B68-43D1-8812-3173CD3D7D97}" type="slidenum">
              <a:rPr lang="en-US"/>
              <a:pPr>
                <a:defRPr/>
              </a:pPr>
              <a:t>‹#›</a:t>
            </a:fld>
            <a:endParaRPr lang="en-US"/>
          </a:p>
        </p:txBody>
      </p:sp>
    </p:spTree>
    <p:extLst>
      <p:ext uri="{BB962C8B-B14F-4D97-AF65-F5344CB8AC3E}">
        <p14:creationId xmlns:p14="http://schemas.microsoft.com/office/powerpoint/2010/main" val="4130265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A0C95D-075D-4A2C-B678-EA1F8C417189}" type="slidenum">
              <a:rPr lang="en-US"/>
              <a:pPr>
                <a:defRPr/>
              </a:pPr>
              <a:t>‹#›</a:t>
            </a:fld>
            <a:endParaRPr lang="en-US"/>
          </a:p>
        </p:txBody>
      </p:sp>
    </p:spTree>
    <p:extLst>
      <p:ext uri="{BB962C8B-B14F-4D97-AF65-F5344CB8AC3E}">
        <p14:creationId xmlns:p14="http://schemas.microsoft.com/office/powerpoint/2010/main" val="1089342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914EB6-89F1-4184-9765-041B20E96C51}" type="slidenum">
              <a:rPr lang="en-US"/>
              <a:pPr>
                <a:defRPr/>
              </a:pPr>
              <a:t>‹#›</a:t>
            </a:fld>
            <a:endParaRPr lang="en-US"/>
          </a:p>
        </p:txBody>
      </p:sp>
    </p:spTree>
    <p:extLst>
      <p:ext uri="{BB962C8B-B14F-4D97-AF65-F5344CB8AC3E}">
        <p14:creationId xmlns:p14="http://schemas.microsoft.com/office/powerpoint/2010/main" val="53276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ACAAAC0-19F1-4407-B2ED-064D1727CD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7137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31784E6-1996-4A6E-B482-0851B10566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53112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7E019F3-0AFD-45F0-925E-8A23590F39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290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DB86EC0-3038-4E1D-BA39-642BB436C98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727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1CE784-9E3E-49C6-8D07-46B589080AC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93449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33DD0E-3B68-43D1-8812-3173CD3D7D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0417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fontAlgn="base">
              <a:spcBef>
                <a:spcPct val="0"/>
              </a:spcBef>
              <a:spcAft>
                <a:spcPct val="0"/>
              </a:spcAft>
              <a:defRPr/>
            </a:pPr>
            <a:endParaRPr lang="en-US">
              <a:solidFill>
                <a:srgbClr val="000000"/>
              </a:solidFill>
              <a:cs typeface="Arial" charset="0"/>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fontAlgn="base">
              <a:spcBef>
                <a:spcPct val="0"/>
              </a:spcBef>
              <a:spcAft>
                <a:spcPct val="0"/>
              </a:spcAft>
              <a:defRPr/>
            </a:pPr>
            <a:endParaRPr lang="en-US">
              <a:solidFill>
                <a:srgbClr val="000000"/>
              </a:solidFill>
              <a:cs typeface="Arial" charset="0"/>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E6666836-0470-4766-A6A2-380DDB6BA9C0}" type="slidenum">
              <a:rPr lang="en-US">
                <a:solidFill>
                  <a:srgbClr val="000000"/>
                </a:solidFill>
                <a:cs typeface="Arial" charset="0"/>
              </a:rPr>
              <a:pPr fontAlgn="base">
                <a:spcBef>
                  <a:spcPct val="0"/>
                </a:spcBef>
                <a:spcAft>
                  <a:spcPct val="0"/>
                </a:spcAft>
                <a:defRPr/>
              </a:pPr>
              <a:t>‹#›</a:t>
            </a:fld>
            <a:endParaRPr lang="en-US">
              <a:solidFill>
                <a:srgbClr val="000000"/>
              </a:solidFill>
              <a:cs typeface="Arial" charset="0"/>
            </a:endParaRPr>
          </a:p>
        </p:txBody>
      </p:sp>
    </p:spTree>
    <p:extLst>
      <p:ext uri="{BB962C8B-B14F-4D97-AF65-F5344CB8AC3E}">
        <p14:creationId xmlns:p14="http://schemas.microsoft.com/office/powerpoint/2010/main" val="38932571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ECE3B1-FE18-48BA-8C83-9E8491E31F17}" type="datetimeFigureOut">
              <a:rPr lang="en-GB" smtClean="0"/>
              <a:t>05/03/2021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DB52CF-B299-427D-819A-0253ACE99CAE}" type="slidenum">
              <a:rPr lang="en-GB" smtClean="0"/>
              <a:t>‹#›</a:t>
            </a:fld>
            <a:endParaRPr lang="en-GB"/>
          </a:p>
        </p:txBody>
      </p:sp>
    </p:spTree>
    <p:extLst>
      <p:ext uri="{BB962C8B-B14F-4D97-AF65-F5344CB8AC3E}">
        <p14:creationId xmlns:p14="http://schemas.microsoft.com/office/powerpoint/2010/main" val="2206741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a:defRPr/>
            </a:pPr>
            <a:fld id="{E6666836-0470-4766-A6A2-380DDB6BA9C0}" type="slidenum">
              <a:rPr lang="en-US"/>
              <a:pPr>
                <a:defRPr/>
              </a:pPr>
              <a:t>‹#›</a:t>
            </a:fld>
            <a:endParaRPr lang="en-US"/>
          </a:p>
        </p:txBody>
      </p:sp>
    </p:spTree>
    <p:extLst>
      <p:ext uri="{BB962C8B-B14F-4D97-AF65-F5344CB8AC3E}">
        <p14:creationId xmlns:p14="http://schemas.microsoft.com/office/powerpoint/2010/main" val="29762987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b="0" i="0" u="none">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0" i="0" u="none">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teams.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onkeedonkeetools.co.uk/micrometers/how-does-a-micrometer-work"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bksv.com/-/media/literature/Product-Data/bp2025.ashx"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hyperlink" Target="http://www.puiaudio.com/pdf/APS4812B-LW100-R.pdf" TargetMode="External"/><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hyperlink" Target="https://arf.berkeley.edu/files/webfiles/all/arf/equipment/laboratory/microscope/oly_bx51/olympus_bx-51_bx52_microscope_manual.pdf" TargetMode="External"/><Relationship Id="rId2" Type="http://schemas.openxmlformats.org/officeDocument/2006/relationships/image" Target="../media/image13.jpe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hyperlink" Target="http://www.wired.com/2012/09/alot-of-pressure/" TargetMode="External"/><Relationship Id="rId3" Type="http://schemas.openxmlformats.org/officeDocument/2006/relationships/image" Target="../media/image17.png"/><Relationship Id="rId7" Type="http://schemas.openxmlformats.org/officeDocument/2006/relationships/hyperlink" Target="http://issuu.com/copsub/docs/cs_sketchbook01" TargetMode="External"/><Relationship Id="rId2" Type="http://schemas.openxmlformats.org/officeDocument/2006/relationships/image" Target="../media/image16.jpeg"/><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jpe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hyperlink" Target="https://www.youtube.com/watch?v=iptAkpqjtMQ" TargetMode="Externa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7.xml"/><Relationship Id="rId5" Type="http://schemas.openxmlformats.org/officeDocument/2006/relationships/image" Target="../media/image30.jpe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hyperlink" Target="http://help.solidworks.com/2016/English/SolidWorks/sldworks/t_add_hole_callouts.htm"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www.ap-magazine.com/upload/fastener/Product/Image3/Screw50148m173895.jpg" TargetMode="External"/><Relationship Id="rId2" Type="http://schemas.openxmlformats.org/officeDocument/2006/relationships/hyperlink" Target="https://www.wikiwand.com/en/Interference_fit" TargetMode="External"/><Relationship Id="rId1" Type="http://schemas.openxmlformats.org/officeDocument/2006/relationships/slideLayout" Target="../slideLayouts/slideLayout13.xml"/><Relationship Id="rId6" Type="http://schemas.openxmlformats.org/officeDocument/2006/relationships/hyperlink" Target="http://physics.nus.edu.sg/workshop/index.php5/Local_supplies" TargetMode="External"/><Relationship Id="rId5" Type="http://schemas.openxmlformats.org/officeDocument/2006/relationships/hyperlink" Target="https://image.slidesharecdn.com/dimensionsofmetrichexnuts-121221090634-phpapp01/95/dimensions-of-metric-hex-nuts-1-638.jpg?cb=1356080846" TargetMode="External"/><Relationship Id="rId4" Type="http://schemas.openxmlformats.org/officeDocument/2006/relationships/hyperlink" Target="http://www.ap-magazine.com/upload/fastener/Product/Image3/Screw50148m173906.jp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3dprinterchat.com/wp-content/uploads/2016/03/support-material-600x325.jpg" TargetMode="External"/><Relationship Id="rId7" Type="http://schemas.openxmlformats.org/officeDocument/2006/relationships/image" Target="../media/image32.jpeg"/><Relationship Id="rId2" Type="http://schemas.openxmlformats.org/officeDocument/2006/relationships/hyperlink" Target="https://www.youtube.com/watch?v=_sXWwzFEqwQ" TargetMode="External"/><Relationship Id="rId1" Type="http://schemas.openxmlformats.org/officeDocument/2006/relationships/slideLayout" Target="../slideLayouts/slideLayout13.xml"/><Relationship Id="rId6" Type="http://schemas.openxmlformats.org/officeDocument/2006/relationships/image" Target="../media/image37.jpeg"/><Relationship Id="rId5" Type="http://schemas.openxmlformats.org/officeDocument/2006/relationships/image" Target="../media/image36.gif"/><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6Nadj1RgT3k&amp;list=PLROUP1bV8REQmZgDTTJ0JCanXS8uySo-4"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hyperlink" Target="https://core-electronics.com.au/tutorials/how-to-crimp-custom-connectors.html" TargetMode="External"/><Relationship Id="rId7" Type="http://schemas.openxmlformats.org/officeDocument/2006/relationships/image" Target="../media/image43.jpeg"/><Relationship Id="rId2" Type="http://schemas.openxmlformats.org/officeDocument/2006/relationships/hyperlink" Target="https://learn.sparkfun.com/tutorials/working-with-wire/all" TargetMode="External"/><Relationship Id="rId1" Type="http://schemas.openxmlformats.org/officeDocument/2006/relationships/slideLayout" Target="../slideLayouts/slideLayout13.xml"/><Relationship Id="rId6" Type="http://schemas.openxmlformats.org/officeDocument/2006/relationships/image" Target="../media/image42.jpeg"/><Relationship Id="rId11" Type="http://schemas.openxmlformats.org/officeDocument/2006/relationships/image" Target="../media/image46.jpeg"/><Relationship Id="rId5" Type="http://schemas.openxmlformats.org/officeDocument/2006/relationships/hyperlink" Target="http://www.electronics-tutorials.ws/resistor/potentiometer.html" TargetMode="External"/><Relationship Id="rId10" Type="http://schemas.openxmlformats.org/officeDocument/2006/relationships/image" Target="../media/image45.jpeg"/><Relationship Id="rId4" Type="http://schemas.openxmlformats.org/officeDocument/2006/relationships/hyperlink" Target="http://www.aaroncake.net/electronics/solder.htm" TargetMode="External"/><Relationship Id="rId9" Type="http://schemas.openxmlformats.org/officeDocument/2006/relationships/hyperlink" Target="http://www.geofex.com/article_folders/lead_dress/lead_dress_in_tube_amps.ht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hyperlink" Target="http://www.geocities.com/spm_stm/" TargetMode="Externa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hyperlink" Target="https://www.scribd.com/document/25050750/EE113-Course-Notes-Electronic-Circuits" TargetMode="External"/><Relationship Id="rId9"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hyperlink" Target="https://www.ni.com/pdf/manuals/375195d.pdf" TargetMode="External"/><Relationship Id="rId5" Type="http://schemas.openxmlformats.org/officeDocument/2006/relationships/hyperlink" Target="https://knowledge.ni.com/KnowledgeArticleDetails?id=kA00Z0000019QRZSA2&amp;l=en-SG" TargetMode="Externa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62.png"/><Relationship Id="rId2" Type="http://schemas.openxmlformats.org/officeDocument/2006/relationships/image" Target="../media/image52.jpeg"/><Relationship Id="rId1" Type="http://schemas.openxmlformats.org/officeDocument/2006/relationships/slideLayout" Target="../slideLayouts/slideLayout13.xml"/><Relationship Id="rId5" Type="http://schemas.openxmlformats.org/officeDocument/2006/relationships/image" Target="../media/image54.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www.fluke.com/en-sg/product/electrical-testing/digital-multimeters/fluke-101" TargetMode="Externa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download.tek.com/manual/622x-901-01(B-Jun2005)(Ref).pdf" TargetMode="External"/><Relationship Id="rId1" Type="http://schemas.openxmlformats.org/officeDocument/2006/relationships/slideLayout" Target="../slideLayouts/slideLayout13.xml"/><Relationship Id="rId4" Type="http://schemas.openxmlformats.org/officeDocument/2006/relationships/image" Target="../media/image57.jpeg"/></Relationships>
</file>

<file path=ppt/slides/_rels/slide47.xml.rels><?xml version="1.0" encoding="UTF-8" standalone="yes"?>
<Relationships xmlns="http://schemas.openxmlformats.org/package/2006/relationships"><Relationship Id="rId8" Type="http://schemas.openxmlformats.org/officeDocument/2006/relationships/hyperlink" Target="https://www.youtube.com/watch?v=wZtpInzJWmM" TargetMode="External"/><Relationship Id="rId3" Type="http://schemas.openxmlformats.org/officeDocument/2006/relationships/hyperlink" Target="https://www.rohde-schwarz.com/us/manual/r-s-rtb2000-user-manual-manuals-gb1_78701-402707.html" TargetMode="External"/><Relationship Id="rId7" Type="http://schemas.openxmlformats.org/officeDocument/2006/relationships/hyperlink" Target="https://www.youtube.com/watch?v=7sOWWN-UmuQ" TargetMode="External"/><Relationship Id="rId2" Type="http://schemas.openxmlformats.org/officeDocument/2006/relationships/slideLayout" Target="../slideLayouts/slideLayout13.xml"/><Relationship Id="rId1" Type="http://schemas.openxmlformats.org/officeDocument/2006/relationships/video" Target="https://www.youtube.com/embed/lA2zYYLr_OI" TargetMode="External"/><Relationship Id="rId6" Type="http://schemas.openxmlformats.org/officeDocument/2006/relationships/hyperlink" Target="https://www.youtube.com/watch?v=S1OMFVRpw08" TargetMode="External"/><Relationship Id="rId5" Type="http://schemas.openxmlformats.org/officeDocument/2006/relationships/hyperlink" Target="https://www.youtube.com/playlist?list=PLKxVoO5jUTlsHhyVcpVaZJ-a1x6mK9Fj9" TargetMode="External"/><Relationship Id="rId10" Type="http://schemas.openxmlformats.org/officeDocument/2006/relationships/hyperlink" Target="https://www.youtube.com/watch?v=MK76jMVvFGU" TargetMode="External"/><Relationship Id="rId4" Type="http://schemas.openxmlformats.org/officeDocument/2006/relationships/image" Target="../media/image58.jpeg"/><Relationship Id="rId9" Type="http://schemas.openxmlformats.org/officeDocument/2006/relationships/hyperlink" Target="https://www.youtube.com/watch?v=YxJdyRsRl8U"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kb.mccdaq.com/KnowledgebaseArticle50043.aspx" TargetMode="External"/><Relationship Id="rId7" Type="http://schemas.openxmlformats.org/officeDocument/2006/relationships/image" Target="../media/image59.png"/><Relationship Id="rId2" Type="http://schemas.openxmlformats.org/officeDocument/2006/relationships/hyperlink" Target="https://www.scientaomicron.com/Downloads/Brochures/SPM/LT_STM_III_SO_Brochure_02_2017.pdf" TargetMode="Externa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hyperlink" Target="https://www.newport.com/t/minimizing-drift" TargetMode="External"/><Relationship Id="rId4" Type="http://schemas.openxmlformats.org/officeDocument/2006/relationships/hyperlink" Target="https://www.ni.com/tutorial/7113/e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www.physics.purdue.edu/nanophys/uhvstm/tip.html" TargetMode="External"/><Relationship Id="rId1" Type="http://schemas.openxmlformats.org/officeDocument/2006/relationships/slideLayout" Target="../slideLayouts/slideLayout13.xml"/><Relationship Id="rId5" Type="http://schemas.openxmlformats.org/officeDocument/2006/relationships/image" Target="../media/image63.jpeg"/><Relationship Id="rId4" Type="http://schemas.openxmlformats.org/officeDocument/2006/relationships/image" Target="../media/image62.jpe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3.xml"/><Relationship Id="rId4" Type="http://schemas.openxmlformats.org/officeDocument/2006/relationships/image" Target="../media/image71.gif"/></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support.microsoft.com/en-us/office/start-an-instant-meeting-in-teams-ff95e53f-8231-4739-87fa-00b9723f4ef5" TargetMode="Externa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hyperlink" Target="https://pmiwdc.org/article/lawrence-l-tracy/10-tips-help-project-managers-shine-when-they-present-senior-executives" TargetMode="External"/><Relationship Id="rId7" Type="http://schemas.openxmlformats.org/officeDocument/2006/relationships/hyperlink" Target="https://www.projectmanager.com/gantt-chart" TargetMode="External"/><Relationship Id="rId2" Type="http://schemas.openxmlformats.org/officeDocument/2006/relationships/hyperlink" Target="https://hbr.org/2012/10/how-to-present-to-senior-execu" TargetMode="External"/><Relationship Id="rId1" Type="http://schemas.openxmlformats.org/officeDocument/2006/relationships/slideLayout" Target="../slideLayouts/slideLayout13.xml"/><Relationship Id="rId6" Type="http://schemas.openxmlformats.org/officeDocument/2006/relationships/hyperlink" Target="https://www.thepersimmongroup.com/situation-report-sitrep-template/" TargetMode="External"/><Relationship Id="rId5" Type="http://schemas.openxmlformats.org/officeDocument/2006/relationships/hyperlink" Target="https://www.projectmanager.com/blog/project-status-report-checklist" TargetMode="External"/><Relationship Id="rId4" Type="http://schemas.openxmlformats.org/officeDocument/2006/relationships/hyperlink" Target="http://esto.nasa.gov/files/EntryQuad_instructions_template.pp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hyperlink" Target="http://web.mit.edu/me-ugoffice/communication/labnotebooks.pdf"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8" Type="http://schemas.openxmlformats.org/officeDocument/2006/relationships/hyperlink" Target="http://www.nature.com/nature/authors/gta/2a_Manuscript_formatting.pdf" TargetMode="External"/><Relationship Id="rId3" Type="http://schemas.openxmlformats.org/officeDocument/2006/relationships/hyperlink" Target="http://web.mit.edu/me-ugoffice/communication/technical-writing.pdf" TargetMode="External"/><Relationship Id="rId7" Type="http://schemas.openxmlformats.org/officeDocument/2006/relationships/hyperlink" Target="https://journals.aps.org/files/styleguide-pr.pdf"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web.mit.edu/me-ugoffice/communication/" TargetMode="External"/><Relationship Id="rId5" Type="http://schemas.openxmlformats.org/officeDocument/2006/relationships/hyperlink" Target="http://www.tandfebooks.com.libproxy1.nus.edu.sg/isbn/0203994116" TargetMode="External"/><Relationship Id="rId4" Type="http://schemas.openxmlformats.org/officeDocument/2006/relationships/hyperlink" Target="http://www.nature.com/scitable/ebooks/english-communication-for-scientists-14053993/content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07A3-F251-4DC6-A9E4-9E00C5DD6097}"/>
              </a:ext>
            </a:extLst>
          </p:cNvPr>
          <p:cNvSpPr>
            <a:spLocks noGrp="1"/>
          </p:cNvSpPr>
          <p:nvPr>
            <p:ph type="ctrTitle"/>
          </p:nvPr>
        </p:nvSpPr>
        <p:spPr>
          <a:xfrm>
            <a:off x="190774" y="290750"/>
            <a:ext cx="11810452" cy="1470025"/>
          </a:xfrm>
        </p:spPr>
        <p:txBody>
          <a:bodyPr/>
          <a:lstStyle/>
          <a:p>
            <a:r>
              <a:rPr lang="en-US"/>
              <a:t>STM Design Project Guide for Lab Sessions</a:t>
            </a:r>
            <a:endParaRPr lang="en-GB"/>
          </a:p>
        </p:txBody>
      </p:sp>
      <p:sp>
        <p:nvSpPr>
          <p:cNvPr id="3" name="Subtitle 2">
            <a:extLst>
              <a:ext uri="{FF2B5EF4-FFF2-40B4-BE49-F238E27FC236}">
                <a16:creationId xmlns:a16="http://schemas.microsoft.com/office/drawing/2014/main" id="{D73E6C37-6EC2-4F12-AFCB-DB60314A2387}"/>
              </a:ext>
            </a:extLst>
          </p:cNvPr>
          <p:cNvSpPr>
            <a:spLocks noGrp="1"/>
          </p:cNvSpPr>
          <p:nvPr>
            <p:ph type="subTitle" idx="1"/>
          </p:nvPr>
        </p:nvSpPr>
        <p:spPr>
          <a:xfrm>
            <a:off x="243580" y="2060969"/>
            <a:ext cx="6367730" cy="2438668"/>
          </a:xfrm>
        </p:spPr>
        <p:txBody>
          <a:bodyPr/>
          <a:lstStyle/>
          <a:p>
            <a:r>
              <a:rPr lang="en-US"/>
              <a:t>Key Venues</a:t>
            </a:r>
            <a:br>
              <a:rPr lang="en-US"/>
            </a:br>
            <a:r>
              <a:rPr lang="en-US" sz="2000"/>
              <a:t> Phys E Lab S11-03-02 (</a:t>
            </a:r>
            <a:r>
              <a:rPr lang="en-US" sz="2000" b="1"/>
              <a:t>G1-4</a:t>
            </a:r>
            <a:r>
              <a:rPr lang="en-US" sz="2000"/>
              <a:t>)</a:t>
            </a:r>
          </a:p>
          <a:p>
            <a:r>
              <a:rPr lang="en-US" sz="2000"/>
              <a:t>Dry Lab 5 S12-03-02 (</a:t>
            </a:r>
            <a:r>
              <a:rPr lang="en-US" sz="2000" b="1"/>
              <a:t>G5-6</a:t>
            </a:r>
            <a:r>
              <a:rPr lang="en-US" sz="2000"/>
              <a:t>)</a:t>
            </a:r>
          </a:p>
          <a:p>
            <a:r>
              <a:rPr lang="en-GB" sz="2000"/>
              <a:t>ESP/CIBA </a:t>
            </a:r>
            <a:r>
              <a:rPr lang="en-GB" sz="2000" err="1"/>
              <a:t>Nanofab</a:t>
            </a:r>
            <a:r>
              <a:rPr lang="en-GB" sz="2000"/>
              <a:t> Lab S7-01-03 (</a:t>
            </a:r>
            <a:r>
              <a:rPr lang="en-GB" sz="2000" b="1" i="1"/>
              <a:t>G1-6 </a:t>
            </a:r>
            <a:r>
              <a:rPr lang="en-GB" sz="2000" i="1"/>
              <a:t>Fabrication</a:t>
            </a:r>
            <a:r>
              <a:rPr lang="en-GB" sz="2000"/>
              <a:t>)</a:t>
            </a:r>
          </a:p>
          <a:p>
            <a:r>
              <a:rPr lang="en-GB" sz="2000"/>
              <a:t>Physics Workshop S11 Level 1</a:t>
            </a:r>
          </a:p>
          <a:p>
            <a:r>
              <a:rPr lang="en-GB" sz="2000"/>
              <a:t>A/Prof. van Kan’s Office S13-02-02</a:t>
            </a:r>
          </a:p>
        </p:txBody>
      </p:sp>
      <p:sp>
        <p:nvSpPr>
          <p:cNvPr id="4" name="Subtitle 2">
            <a:extLst>
              <a:ext uri="{FF2B5EF4-FFF2-40B4-BE49-F238E27FC236}">
                <a16:creationId xmlns:a16="http://schemas.microsoft.com/office/drawing/2014/main" id="{19DAF0FC-6AF8-4B66-B8F8-5E7EBC3D3E40}"/>
              </a:ext>
            </a:extLst>
          </p:cNvPr>
          <p:cNvSpPr txBox="1">
            <a:spLocks/>
          </p:cNvSpPr>
          <p:nvPr/>
        </p:nvSpPr>
        <p:spPr bwMode="auto">
          <a:xfrm>
            <a:off x="6721622" y="2060969"/>
            <a:ext cx="5226798" cy="2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r>
              <a:rPr lang="en-US" kern="0"/>
              <a:t>TAs</a:t>
            </a:r>
            <a:br>
              <a:rPr lang="en-US" kern="0"/>
            </a:br>
            <a:r>
              <a:rPr lang="en-GB" sz="2000" kern="0"/>
              <a:t>Badri Narayanan Ravichandran (Nano Lab)</a:t>
            </a:r>
          </a:p>
          <a:p>
            <a:r>
              <a:rPr lang="en-GB" sz="2000" kern="0"/>
              <a:t>Gokul Nathan </a:t>
            </a:r>
            <a:r>
              <a:rPr lang="en-US" sz="2000" kern="0"/>
              <a:t>(Dry Lab 5)</a:t>
            </a:r>
          </a:p>
          <a:p>
            <a:r>
              <a:rPr lang="en-GB" sz="2000" kern="0"/>
              <a:t>Neo Kai Wen Jevon (Phys E Lab)</a:t>
            </a:r>
          </a:p>
          <a:p>
            <a:r>
              <a:rPr lang="en-US" sz="2000" kern="0"/>
              <a:t>Tan Huei Ming (Dry Lab 5)</a:t>
            </a:r>
          </a:p>
        </p:txBody>
      </p:sp>
      <p:sp>
        <p:nvSpPr>
          <p:cNvPr id="5" name="Subtitle 2">
            <a:extLst>
              <a:ext uri="{FF2B5EF4-FFF2-40B4-BE49-F238E27FC236}">
                <a16:creationId xmlns:a16="http://schemas.microsoft.com/office/drawing/2014/main" id="{890564A1-F2EA-4C99-ACBD-68EB143C9E00}"/>
              </a:ext>
            </a:extLst>
          </p:cNvPr>
          <p:cNvSpPr txBox="1">
            <a:spLocks/>
          </p:cNvSpPr>
          <p:nvPr/>
        </p:nvSpPr>
        <p:spPr bwMode="auto">
          <a:xfrm>
            <a:off x="3291840" y="4875943"/>
            <a:ext cx="560832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r>
              <a:rPr lang="en-US" u="sng" kern="0"/>
              <a:t>Online Platform</a:t>
            </a:r>
            <a:br>
              <a:rPr lang="en-US" kern="0"/>
            </a:br>
            <a:r>
              <a:rPr lang="en-US" sz="2000" kern="0"/>
              <a:t> </a:t>
            </a:r>
            <a:r>
              <a:rPr lang="en-US" sz="2000" kern="0" err="1"/>
              <a:t>Luminus</a:t>
            </a:r>
            <a:r>
              <a:rPr lang="en-US" sz="2000" kern="0"/>
              <a:t> (for upload of deliverables)</a:t>
            </a:r>
          </a:p>
          <a:p>
            <a:r>
              <a:rPr lang="en-US" sz="2000" kern="0"/>
              <a:t>Microsoft Teams (class &amp; group channel)</a:t>
            </a:r>
          </a:p>
          <a:p>
            <a:r>
              <a:rPr lang="en-US" sz="2000" kern="0">
                <a:hlinkClick r:id="rId2"/>
              </a:rPr>
              <a:t>http://teams.microsoft.com/</a:t>
            </a:r>
            <a:r>
              <a:rPr lang="en-US" sz="2000" kern="0"/>
              <a:t>  </a:t>
            </a:r>
            <a:endParaRPr lang="en-GB" sz="2000" kern="0"/>
          </a:p>
        </p:txBody>
      </p:sp>
      <p:sp>
        <p:nvSpPr>
          <p:cNvPr id="6" name="Right Triangle 5">
            <a:extLst>
              <a:ext uri="{FF2B5EF4-FFF2-40B4-BE49-F238E27FC236}">
                <a16:creationId xmlns:a16="http://schemas.microsoft.com/office/drawing/2014/main" id="{941B2BE1-0165-4948-894D-E8B9DD143D0F}"/>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213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p>
            <a:pPr algn="ctr" fontAlgn="base">
              <a:spcBef>
                <a:spcPct val="0"/>
              </a:spcBef>
              <a:spcAft>
                <a:spcPct val="0"/>
              </a:spcAft>
            </a:pPr>
            <a:r>
              <a:rPr lang="en-US" sz="5400" b="1">
                <a:solidFill>
                  <a:srgbClr val="FF0000"/>
                </a:solidFill>
                <a:cs typeface="Arial" charset="0"/>
              </a:rPr>
              <a:t>Safety Rules</a:t>
            </a:r>
          </a:p>
        </p:txBody>
      </p:sp>
      <p:sp>
        <p:nvSpPr>
          <p:cNvPr id="21507" name="Rectangle 3"/>
          <p:cNvSpPr>
            <a:spLocks noChangeArrowheads="1"/>
          </p:cNvSpPr>
          <p:nvPr/>
        </p:nvSpPr>
        <p:spPr bwMode="auto">
          <a:xfrm>
            <a:off x="1981200" y="1828801"/>
            <a:ext cx="82296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fontAlgn="base">
              <a:spcBef>
                <a:spcPct val="20000"/>
              </a:spcBef>
              <a:spcAft>
                <a:spcPct val="0"/>
              </a:spcAft>
              <a:buFontTx/>
              <a:buChar char="•"/>
            </a:pPr>
            <a:endParaRPr lang="en-US" sz="3200">
              <a:solidFill>
                <a:srgbClr val="000000"/>
              </a:solidFill>
              <a:cs typeface="Arial" charset="0"/>
            </a:endParaRPr>
          </a:p>
        </p:txBody>
      </p:sp>
      <p:sp>
        <p:nvSpPr>
          <p:cNvPr id="3" name="Content Placeholder 2"/>
          <p:cNvSpPr>
            <a:spLocks noGrp="1"/>
          </p:cNvSpPr>
          <p:nvPr>
            <p:ph idx="1"/>
          </p:nvPr>
        </p:nvSpPr>
        <p:spPr>
          <a:xfrm>
            <a:off x="510139" y="1233378"/>
            <a:ext cx="11171722" cy="5465134"/>
          </a:xfrm>
        </p:spPr>
        <p:txBody>
          <a:bodyPr/>
          <a:lstStyle/>
          <a:p>
            <a:pPr marL="0" indent="0">
              <a:buNone/>
            </a:pPr>
            <a:r>
              <a:rPr lang="en-US" b="1"/>
              <a:t>Working in Lab </a:t>
            </a:r>
          </a:p>
          <a:p>
            <a:r>
              <a:rPr lang="en-GB" sz="2800"/>
              <a:t>Keep your bags under your workbench.</a:t>
            </a:r>
          </a:p>
          <a:p>
            <a:pPr marL="0" indent="0">
              <a:buNone/>
            </a:pPr>
            <a:endParaRPr lang="en-GB" sz="2800"/>
          </a:p>
          <a:p>
            <a:r>
              <a:rPr lang="en-GB" sz="2800" b="1"/>
              <a:t>“Ask if you are unsure”, </a:t>
            </a:r>
            <a:r>
              <a:rPr lang="en-GB" sz="2800"/>
              <a:t>do not misuse the any of the provided equipment</a:t>
            </a:r>
            <a:endParaRPr lang="en-GB" sz="2800">
              <a:cs typeface="Arial"/>
            </a:endParaRPr>
          </a:p>
          <a:p>
            <a:pPr lvl="1"/>
            <a:r>
              <a:rPr lang="en-GB" sz="2400"/>
              <a:t>Operate only if you are confident with Standardised Operating Procedures (SOP) of the equipment</a:t>
            </a:r>
            <a:endParaRPr lang="en-GB" sz="2400">
              <a:cs typeface="Arial"/>
            </a:endParaRPr>
          </a:p>
          <a:p>
            <a:pPr lvl="1"/>
            <a:r>
              <a:rPr lang="en-GB" sz="2400"/>
              <a:t>Clarify with your instructors, if you are unsure</a:t>
            </a:r>
            <a:endParaRPr lang="en-GB" sz="2400">
              <a:cs typeface="Arial"/>
            </a:endParaRPr>
          </a:p>
          <a:p>
            <a:pPr marL="0" indent="0">
              <a:buNone/>
            </a:pPr>
            <a:endParaRPr lang="en-SG"/>
          </a:p>
        </p:txBody>
      </p:sp>
      <p:sp>
        <p:nvSpPr>
          <p:cNvPr id="6" name="Right Triangle 5">
            <a:extLst>
              <a:ext uri="{FF2B5EF4-FFF2-40B4-BE49-F238E27FC236}">
                <a16:creationId xmlns:a16="http://schemas.microsoft.com/office/drawing/2014/main" id="{99D778A5-6877-4EB9-BEDB-6C3250BB86C4}"/>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4412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p>
            <a:pPr algn="ctr" fontAlgn="base">
              <a:spcBef>
                <a:spcPct val="0"/>
              </a:spcBef>
              <a:spcAft>
                <a:spcPct val="0"/>
              </a:spcAft>
            </a:pPr>
            <a:r>
              <a:rPr lang="en-US" sz="5400" b="1">
                <a:solidFill>
                  <a:srgbClr val="FF0000"/>
                </a:solidFill>
                <a:cs typeface="Arial" charset="0"/>
              </a:rPr>
              <a:t>Safety Rules</a:t>
            </a:r>
          </a:p>
        </p:txBody>
      </p:sp>
      <p:sp>
        <p:nvSpPr>
          <p:cNvPr id="21507" name="Rectangle 3"/>
          <p:cNvSpPr>
            <a:spLocks noChangeArrowheads="1"/>
          </p:cNvSpPr>
          <p:nvPr/>
        </p:nvSpPr>
        <p:spPr bwMode="auto">
          <a:xfrm>
            <a:off x="1981200" y="1828801"/>
            <a:ext cx="82296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fontAlgn="base">
              <a:spcBef>
                <a:spcPct val="20000"/>
              </a:spcBef>
              <a:spcAft>
                <a:spcPct val="0"/>
              </a:spcAft>
              <a:buFontTx/>
              <a:buChar char="•"/>
            </a:pPr>
            <a:endParaRPr lang="en-US" sz="3200">
              <a:solidFill>
                <a:srgbClr val="000000"/>
              </a:solidFill>
              <a:cs typeface="Arial" charset="0"/>
            </a:endParaRPr>
          </a:p>
        </p:txBody>
      </p:sp>
      <p:sp>
        <p:nvSpPr>
          <p:cNvPr id="3" name="Content Placeholder 2"/>
          <p:cNvSpPr>
            <a:spLocks noGrp="1"/>
          </p:cNvSpPr>
          <p:nvPr>
            <p:ph idx="1"/>
          </p:nvPr>
        </p:nvSpPr>
        <p:spPr>
          <a:xfrm>
            <a:off x="510139" y="1233378"/>
            <a:ext cx="11171722" cy="5465134"/>
          </a:xfrm>
        </p:spPr>
        <p:txBody>
          <a:bodyPr/>
          <a:lstStyle/>
          <a:p>
            <a:pPr marL="0" indent="0">
              <a:buNone/>
            </a:pPr>
            <a:r>
              <a:rPr lang="en-US" b="1"/>
              <a:t>Working in Lab </a:t>
            </a:r>
          </a:p>
          <a:p>
            <a:r>
              <a:rPr lang="en-GB" b="1"/>
              <a:t>‘</a:t>
            </a:r>
            <a:r>
              <a:rPr lang="en-GB" b="1" i="1"/>
              <a:t>As if you were never here</a:t>
            </a:r>
            <a:r>
              <a:rPr lang="en-GB" b="1"/>
              <a:t>’, </a:t>
            </a:r>
            <a:r>
              <a:rPr lang="en-GB" sz="2800"/>
              <a:t>at the end of every lab session:</a:t>
            </a:r>
          </a:p>
          <a:p>
            <a:pPr lvl="1"/>
            <a:r>
              <a:rPr lang="en-GB" sz="2400"/>
              <a:t>Power off your group PC and electrical equipment.</a:t>
            </a:r>
          </a:p>
          <a:p>
            <a:pPr lvl="1"/>
            <a:r>
              <a:rPr lang="en-GB" sz="2400"/>
              <a:t>Return your hand tools to its storage compartment.</a:t>
            </a:r>
          </a:p>
          <a:p>
            <a:pPr lvl="1"/>
            <a:r>
              <a:rPr lang="en-GB" sz="2400"/>
              <a:t>Store your setup.</a:t>
            </a:r>
          </a:p>
          <a:p>
            <a:pPr lvl="1"/>
            <a:r>
              <a:rPr lang="en-GB" sz="2400"/>
              <a:t>Clear your workbench/floor of any waste material.</a:t>
            </a:r>
            <a:endParaRPr lang="en-US"/>
          </a:p>
          <a:p>
            <a:r>
              <a:rPr lang="en-SG"/>
              <a:t>Failure to do so will result in penalties.</a:t>
            </a:r>
          </a:p>
        </p:txBody>
      </p:sp>
      <p:sp>
        <p:nvSpPr>
          <p:cNvPr id="5" name="Rectangle 3"/>
          <p:cNvSpPr>
            <a:spLocks noChangeArrowheads="1"/>
          </p:cNvSpPr>
          <p:nvPr/>
        </p:nvSpPr>
        <p:spPr bwMode="auto">
          <a:xfrm>
            <a:off x="1981200" y="5624622"/>
            <a:ext cx="8229600" cy="123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gn="ctr">
              <a:spcBef>
                <a:spcPct val="20000"/>
              </a:spcBef>
            </a:pPr>
            <a:r>
              <a:rPr lang="en-US" sz="3600" b="1">
                <a:solidFill>
                  <a:srgbClr val="FF0000"/>
                </a:solidFill>
              </a:rPr>
              <a:t>Do not remove your prototype, equipment and tools from the lab!</a:t>
            </a:r>
          </a:p>
        </p:txBody>
      </p:sp>
      <p:sp>
        <p:nvSpPr>
          <p:cNvPr id="7" name="Right Triangle 6">
            <a:extLst>
              <a:ext uri="{FF2B5EF4-FFF2-40B4-BE49-F238E27FC236}">
                <a16:creationId xmlns:a16="http://schemas.microsoft.com/office/drawing/2014/main" id="{335A0C5A-7822-4EC1-BCA3-F25F3FD5AD05}"/>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306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1A06-2238-4CAA-82A1-2EC2F712E41D}"/>
              </a:ext>
            </a:extLst>
          </p:cNvPr>
          <p:cNvSpPr>
            <a:spLocks noGrp="1"/>
          </p:cNvSpPr>
          <p:nvPr>
            <p:ph type="title"/>
          </p:nvPr>
        </p:nvSpPr>
        <p:spPr/>
        <p:txBody>
          <a:bodyPr/>
          <a:lstStyle/>
          <a:p>
            <a:r>
              <a:rPr lang="en-US"/>
              <a:t>Group Equipment</a:t>
            </a:r>
            <a:endParaRPr lang="en-GB"/>
          </a:p>
        </p:txBody>
      </p:sp>
      <p:sp>
        <p:nvSpPr>
          <p:cNvPr id="3" name="Content Placeholder 2">
            <a:extLst>
              <a:ext uri="{FF2B5EF4-FFF2-40B4-BE49-F238E27FC236}">
                <a16:creationId xmlns:a16="http://schemas.microsoft.com/office/drawing/2014/main" id="{71753F40-A6CE-4D98-A70D-01DB42555A72}"/>
              </a:ext>
            </a:extLst>
          </p:cNvPr>
          <p:cNvSpPr>
            <a:spLocks noGrp="1"/>
          </p:cNvSpPr>
          <p:nvPr>
            <p:ph idx="1"/>
          </p:nvPr>
        </p:nvSpPr>
        <p:spPr>
          <a:xfrm>
            <a:off x="609599" y="1600201"/>
            <a:ext cx="11476383" cy="4983161"/>
          </a:xfrm>
        </p:spPr>
        <p:txBody>
          <a:bodyPr/>
          <a:lstStyle/>
          <a:p>
            <a:r>
              <a:rPr lang="en-US" sz="1800"/>
              <a:t>1x Dell PC (with Monitor, Wi-Fi antenna, keyboard &amp; mouse) </a:t>
            </a:r>
            <a:r>
              <a:rPr lang="en-US" sz="1800" b="1"/>
              <a:t>(SGD 2k)</a:t>
            </a:r>
          </a:p>
          <a:p>
            <a:pPr lvl="1"/>
            <a:r>
              <a:rPr lang="en-US" sz="1400"/>
              <a:t>Installed with Dassault Systems SOLIDWORKS and National Instruments LabVIEW</a:t>
            </a:r>
          </a:p>
          <a:p>
            <a:r>
              <a:rPr lang="en-GB" sz="1800"/>
              <a:t>1x National Instruments USB-6211 DAQ Card &amp; USB cable </a:t>
            </a:r>
            <a:r>
              <a:rPr lang="en-GB" sz="1800" b="1"/>
              <a:t>(SGD 1.5k)</a:t>
            </a:r>
          </a:p>
          <a:p>
            <a:endParaRPr lang="en-US" sz="2000"/>
          </a:p>
          <a:p>
            <a:r>
              <a:rPr lang="en-US" sz="2000"/>
              <a:t>1x Analog Electronics Prototyping Unit </a:t>
            </a:r>
            <a:r>
              <a:rPr lang="en-US" sz="2000" b="1"/>
              <a:t>(SGD 500)</a:t>
            </a:r>
          </a:p>
          <a:p>
            <a:pPr lvl="1"/>
            <a:r>
              <a:rPr lang="en-US" sz="1400"/>
              <a:t>Useful to get ±15 V DC voltages, 5V DC voltage and analog (square, triangular, sine) waveforms up to 100 kHz</a:t>
            </a:r>
          </a:p>
          <a:p>
            <a:r>
              <a:rPr lang="en-US" sz="1800"/>
              <a:t>1x Keithley 2231A-30-3 Programmable DC Power Supply </a:t>
            </a:r>
            <a:r>
              <a:rPr lang="en-US" sz="1800" b="1"/>
              <a:t>(SGD 2.1k)</a:t>
            </a:r>
          </a:p>
          <a:p>
            <a:pPr lvl="1"/>
            <a:r>
              <a:rPr lang="en-US" sz="1400"/>
              <a:t>1x </a:t>
            </a:r>
            <a:r>
              <a:rPr lang="en-GB" sz="1400"/>
              <a:t>HIRSCHMANN 934160101 Test Lead, 0.64mm Square Pin Socket to 4mm Banana Plug, </a:t>
            </a:r>
            <a:r>
              <a:rPr lang="en-GB" sz="1400" b="1">
                <a:solidFill>
                  <a:srgbClr val="FF0000"/>
                </a:solidFill>
              </a:rPr>
              <a:t>Red</a:t>
            </a:r>
            <a:r>
              <a:rPr lang="en-GB" sz="1400"/>
              <a:t>, 60 V, 3 A, 1 m </a:t>
            </a:r>
            <a:r>
              <a:rPr lang="en-GB" sz="1400" b="1"/>
              <a:t>(SGD 9)</a:t>
            </a:r>
          </a:p>
          <a:p>
            <a:pPr lvl="1"/>
            <a:r>
              <a:rPr lang="en-US" sz="1400"/>
              <a:t>2x </a:t>
            </a:r>
            <a:r>
              <a:rPr lang="en-GB" sz="1400"/>
              <a:t>HIRSCHMANN 934160100 Test Lead, 0.64mm Square Pin Socket to 4mm Banana Plug, </a:t>
            </a:r>
            <a:r>
              <a:rPr lang="en-GB" sz="1400" b="1"/>
              <a:t>Black</a:t>
            </a:r>
            <a:r>
              <a:rPr lang="en-GB" sz="1400"/>
              <a:t>, 60 V, 3 A, 1 m </a:t>
            </a:r>
            <a:r>
              <a:rPr lang="en-GB" sz="1400" b="1"/>
              <a:t>(SGD 15.5)</a:t>
            </a:r>
          </a:p>
          <a:p>
            <a:pPr lvl="1"/>
            <a:r>
              <a:rPr lang="en-US" sz="1400"/>
              <a:t>1x </a:t>
            </a:r>
            <a:r>
              <a:rPr lang="en-GB" sz="1400"/>
              <a:t>HIRSCHMANN 973644100 Test Lead, 4mm Banana Plug to 4mm Banana Plug, </a:t>
            </a:r>
            <a:r>
              <a:rPr lang="en-GB" sz="1400" b="1"/>
              <a:t>Black</a:t>
            </a:r>
            <a:r>
              <a:rPr lang="en-GB" sz="1400"/>
              <a:t>, 60 V, 16 A, 250 mm </a:t>
            </a:r>
            <a:r>
              <a:rPr lang="en-GB" sz="1400" b="1"/>
              <a:t>(SGD 17.4)</a:t>
            </a:r>
          </a:p>
          <a:p>
            <a:endParaRPr lang="en-US" sz="2000"/>
          </a:p>
          <a:p>
            <a:r>
              <a:rPr lang="en-US" sz="1600"/>
              <a:t>1x Fluke-101 Digital Multimeter </a:t>
            </a:r>
            <a:r>
              <a:rPr lang="en-US" sz="1600" b="1"/>
              <a:t>(SGD 50)</a:t>
            </a:r>
          </a:p>
          <a:p>
            <a:r>
              <a:rPr lang="en-GB" sz="1600"/>
              <a:t>1x HT-225D Crimping Tool </a:t>
            </a:r>
            <a:r>
              <a:rPr lang="en-GB" sz="1600" b="1"/>
              <a:t>(SGD 32)</a:t>
            </a:r>
          </a:p>
          <a:p>
            <a:r>
              <a:rPr lang="en-GB" sz="1600"/>
              <a:t>1x Metric Allen Key Set </a:t>
            </a:r>
            <a:r>
              <a:rPr lang="en-GB" sz="1600" b="1"/>
              <a:t>(SGD 7)</a:t>
            </a:r>
          </a:p>
          <a:p>
            <a:r>
              <a:rPr lang="en-GB" sz="1600"/>
              <a:t>1x Pro’s Kit 1PK-302N-F </a:t>
            </a:r>
            <a:r>
              <a:rPr lang="en-GB" sz="1600" b="1"/>
              <a:t>(SGD 73)</a:t>
            </a:r>
          </a:p>
          <a:p>
            <a:r>
              <a:rPr lang="en-GB" sz="1600"/>
              <a:t>1x Precision Screwdriver Set (misc. manufacturer) </a:t>
            </a:r>
            <a:r>
              <a:rPr lang="en-GB" sz="1600" b="1"/>
              <a:t>(up to SGD 25)</a:t>
            </a:r>
          </a:p>
        </p:txBody>
      </p:sp>
      <p:sp>
        <p:nvSpPr>
          <p:cNvPr id="4" name="Rectangle 3">
            <a:extLst>
              <a:ext uri="{FF2B5EF4-FFF2-40B4-BE49-F238E27FC236}">
                <a16:creationId xmlns:a16="http://schemas.microsoft.com/office/drawing/2014/main" id="{C3C7BEB9-989B-4741-AEF8-E75B4E33FC38}"/>
              </a:ext>
            </a:extLst>
          </p:cNvPr>
          <p:cNvSpPr/>
          <p:nvPr/>
        </p:nvSpPr>
        <p:spPr>
          <a:xfrm>
            <a:off x="7401906" y="6519446"/>
            <a:ext cx="4790094" cy="338554"/>
          </a:xfrm>
          <a:prstGeom prst="rect">
            <a:avLst/>
          </a:prstGeom>
        </p:spPr>
        <p:txBody>
          <a:bodyPr wrap="none">
            <a:spAutoFit/>
          </a:bodyPr>
          <a:lstStyle/>
          <a:p>
            <a:r>
              <a:rPr lang="en-GB" sz="1600" i="1"/>
              <a:t>list prices per unit, excluding shipping costs &amp; GST</a:t>
            </a:r>
          </a:p>
        </p:txBody>
      </p:sp>
      <p:sp>
        <p:nvSpPr>
          <p:cNvPr id="6" name="Right Triangle 5">
            <a:extLst>
              <a:ext uri="{FF2B5EF4-FFF2-40B4-BE49-F238E27FC236}">
                <a16:creationId xmlns:a16="http://schemas.microsoft.com/office/drawing/2014/main" id="{0CDA7247-1703-4BA7-A2BC-E102F16658A8}"/>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615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3684BB-0690-4856-90FC-90F90943CE38}"/>
              </a:ext>
            </a:extLst>
          </p:cNvPr>
          <p:cNvPicPr>
            <a:picLocks noChangeAspect="1"/>
          </p:cNvPicPr>
          <p:nvPr/>
        </p:nvPicPr>
        <p:blipFill>
          <a:blip r:embed="rId2"/>
          <a:stretch>
            <a:fillRect/>
          </a:stretch>
        </p:blipFill>
        <p:spPr>
          <a:xfrm>
            <a:off x="8156078" y="0"/>
            <a:ext cx="4035922" cy="6858000"/>
          </a:xfrm>
          <a:prstGeom prst="rect">
            <a:avLst/>
          </a:prstGeom>
        </p:spPr>
      </p:pic>
      <p:sp>
        <p:nvSpPr>
          <p:cNvPr id="2" name="Title 1">
            <a:extLst>
              <a:ext uri="{FF2B5EF4-FFF2-40B4-BE49-F238E27FC236}">
                <a16:creationId xmlns:a16="http://schemas.microsoft.com/office/drawing/2014/main" id="{0F861A06-2238-4CAA-82A1-2EC2F712E41D}"/>
              </a:ext>
            </a:extLst>
          </p:cNvPr>
          <p:cNvSpPr>
            <a:spLocks noGrp="1"/>
          </p:cNvSpPr>
          <p:nvPr>
            <p:ph type="title"/>
          </p:nvPr>
        </p:nvSpPr>
        <p:spPr>
          <a:xfrm>
            <a:off x="609600" y="274638"/>
            <a:ext cx="8350204" cy="1143000"/>
          </a:xfrm>
        </p:spPr>
        <p:txBody>
          <a:bodyPr/>
          <a:lstStyle/>
          <a:p>
            <a:r>
              <a:rPr lang="en-US"/>
              <a:t>Group Base Mechanical Setup</a:t>
            </a:r>
            <a:endParaRPr lang="en-GB"/>
          </a:p>
        </p:txBody>
      </p:sp>
      <p:sp>
        <p:nvSpPr>
          <p:cNvPr id="6" name="Right Triangle 5">
            <a:extLst>
              <a:ext uri="{FF2B5EF4-FFF2-40B4-BE49-F238E27FC236}">
                <a16:creationId xmlns:a16="http://schemas.microsoft.com/office/drawing/2014/main" id="{0CDA7247-1703-4BA7-A2BC-E102F16658A8}"/>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4510EA0-4D26-4469-8013-ED9306FB3DDB}"/>
              </a:ext>
            </a:extLst>
          </p:cNvPr>
          <p:cNvGrpSpPr/>
          <p:nvPr/>
        </p:nvGrpSpPr>
        <p:grpSpPr>
          <a:xfrm>
            <a:off x="10980930" y="2656312"/>
            <a:ext cx="936103" cy="380345"/>
            <a:chOff x="3735653" y="2780928"/>
            <a:chExt cx="611848" cy="380345"/>
          </a:xfrm>
          <a:noFill/>
        </p:grpSpPr>
        <p:sp>
          <p:nvSpPr>
            <p:cNvPr id="9" name="TextBox 8">
              <a:extLst>
                <a:ext uri="{FF2B5EF4-FFF2-40B4-BE49-F238E27FC236}">
                  <a16:creationId xmlns:a16="http://schemas.microsoft.com/office/drawing/2014/main" id="{89DCBD84-D850-4557-A8B3-6810F68A3ADF}"/>
                </a:ext>
              </a:extLst>
            </p:cNvPr>
            <p:cNvSpPr txBox="1"/>
            <p:nvPr/>
          </p:nvSpPr>
          <p:spPr>
            <a:xfrm>
              <a:off x="3735653" y="2780928"/>
              <a:ext cx="611848" cy="369332"/>
            </a:xfrm>
            <a:prstGeom prst="rect">
              <a:avLst/>
            </a:prstGeom>
            <a:grpFill/>
          </p:spPr>
          <p:txBody>
            <a:bodyPr wrap="square" rtlCol="0">
              <a:spAutoFit/>
            </a:bodyPr>
            <a:lstStyle/>
            <a:p>
              <a:pPr algn="ctr"/>
              <a:r>
                <a:rPr lang="en-GB"/>
                <a:t>10 mm</a:t>
              </a:r>
            </a:p>
          </p:txBody>
        </p:sp>
        <p:cxnSp>
          <p:nvCxnSpPr>
            <p:cNvPr id="10" name="Straight Connector 9">
              <a:extLst>
                <a:ext uri="{FF2B5EF4-FFF2-40B4-BE49-F238E27FC236}">
                  <a16:creationId xmlns:a16="http://schemas.microsoft.com/office/drawing/2014/main" id="{81782B75-60C1-4710-BED6-C58D74EBFFAD}"/>
                </a:ext>
              </a:extLst>
            </p:cNvPr>
            <p:cNvCxnSpPr/>
            <p:nvPr/>
          </p:nvCxnSpPr>
          <p:spPr>
            <a:xfrm>
              <a:off x="3931299" y="3161273"/>
              <a:ext cx="251018"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Content Placeholder 12">
            <a:extLst>
              <a:ext uri="{FF2B5EF4-FFF2-40B4-BE49-F238E27FC236}">
                <a16:creationId xmlns:a16="http://schemas.microsoft.com/office/drawing/2014/main" id="{6FF52C9C-325E-4846-BE87-18FDA7546CC2}"/>
              </a:ext>
            </a:extLst>
          </p:cNvPr>
          <p:cNvSpPr txBox="1">
            <a:spLocks/>
          </p:cNvSpPr>
          <p:nvPr/>
        </p:nvSpPr>
        <p:spPr>
          <a:xfrm>
            <a:off x="43856" y="1547458"/>
            <a:ext cx="8534400" cy="460265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000" kern="0"/>
              <a:t>Direct approach with 1 µm/div micrometer </a:t>
            </a:r>
            <a:r>
              <a:rPr lang="en-GB" sz="2000" b="1"/>
              <a:t>(SGD 500)</a:t>
            </a:r>
            <a:endParaRPr lang="en-US" sz="2000" kern="0"/>
          </a:p>
          <a:p>
            <a:endParaRPr lang="en-US" sz="1600" kern="0"/>
          </a:p>
          <a:p>
            <a:r>
              <a:rPr lang="en-US" sz="2000" kern="0"/>
              <a:t>You are given:</a:t>
            </a:r>
          </a:p>
          <a:p>
            <a:pPr lvl="1">
              <a:buFont typeface="Wingdings" panose="05000000000000000000" pitchFamily="2" charset="2"/>
              <a:buChar char="Ø"/>
            </a:pPr>
            <a:r>
              <a:rPr lang="en-US" sz="1400"/>
              <a:t>1x </a:t>
            </a:r>
            <a:r>
              <a:rPr lang="en-GB" sz="1400"/>
              <a:t>Mitutoyo 110-101 </a:t>
            </a:r>
            <a:r>
              <a:rPr lang="en-GB" sz="1400" err="1"/>
              <a:t>Micrometer</a:t>
            </a:r>
            <a:r>
              <a:rPr lang="en-GB" sz="1400"/>
              <a:t>* &amp; Locking Ring* </a:t>
            </a:r>
            <a:r>
              <a:rPr lang="en-GB" sz="1400" b="1"/>
              <a:t>(SGD 500)</a:t>
            </a:r>
            <a:endParaRPr lang="en-US" sz="1400" b="1"/>
          </a:p>
          <a:p>
            <a:pPr lvl="1">
              <a:buFont typeface="Wingdings" panose="05000000000000000000" pitchFamily="2" charset="2"/>
              <a:buChar char="Ø"/>
            </a:pPr>
            <a:r>
              <a:rPr lang="en-US" sz="1400"/>
              <a:t>1x ø</a:t>
            </a:r>
            <a:r>
              <a:rPr lang="en-GB" sz="1400"/>
              <a:t>90 mm CNC machined 6061 aluminium base plate*</a:t>
            </a:r>
            <a:endParaRPr lang="en-US" sz="1400"/>
          </a:p>
          <a:p>
            <a:pPr lvl="1">
              <a:buFont typeface="Wingdings" panose="05000000000000000000" pitchFamily="2" charset="2"/>
              <a:buChar char="Ø"/>
            </a:pPr>
            <a:r>
              <a:rPr lang="en-US" sz="1400"/>
              <a:t>1x Dome body* (3D Printed, </a:t>
            </a:r>
            <a:r>
              <a:rPr lang="en-US" sz="1400" err="1"/>
              <a:t>Colorfabb_HT</a:t>
            </a:r>
            <a:r>
              <a:rPr lang="en-US" sz="1400"/>
              <a:t> material)</a:t>
            </a:r>
            <a:endParaRPr lang="en-US" sz="1400">
              <a:cs typeface="Arial"/>
            </a:endParaRPr>
          </a:p>
          <a:p>
            <a:pPr lvl="1">
              <a:buFont typeface="Wingdings" panose="05000000000000000000" pitchFamily="2" charset="2"/>
              <a:buChar char="Ø"/>
            </a:pPr>
            <a:r>
              <a:rPr lang="en-GB" sz="1400">
                <a:solidFill>
                  <a:schemeClr val="bg1">
                    <a:lumMod val="50000"/>
                  </a:schemeClr>
                </a:solidFill>
              </a:rPr>
              <a:t>4x Door* (CAD only provided)</a:t>
            </a:r>
          </a:p>
          <a:p>
            <a:pPr lvl="1">
              <a:buFont typeface="Wingdings" panose="05000000000000000000" pitchFamily="2" charset="2"/>
              <a:buChar char="Ø"/>
            </a:pPr>
            <a:r>
              <a:rPr lang="en-GB" sz="1400">
                <a:cs typeface="Arial"/>
              </a:rPr>
              <a:t>4x RS PRO, M3x10 mm Pan Head Nylon Screw</a:t>
            </a:r>
          </a:p>
          <a:p>
            <a:pPr lvl="1">
              <a:buFont typeface="Wingdings" panose="05000000000000000000" pitchFamily="2" charset="2"/>
              <a:buChar char="Ø"/>
            </a:pPr>
            <a:r>
              <a:rPr lang="en-GB" sz="1400"/>
              <a:t>4x RS PRO, M4x10 mm Nylon Thumb Screw</a:t>
            </a:r>
            <a:endParaRPr lang="en-GB" sz="1400">
              <a:cs typeface="Arial"/>
            </a:endParaRPr>
          </a:p>
          <a:p>
            <a:pPr marL="400050" lvl="1" indent="0">
              <a:buNone/>
            </a:pPr>
            <a:r>
              <a:rPr lang="en-US" sz="2000" kern="0"/>
              <a:t>*</a:t>
            </a:r>
            <a:r>
              <a:rPr lang="en-US" sz="1600" i="1" kern="0" err="1"/>
              <a:t>Solidworks</a:t>
            </a:r>
            <a:r>
              <a:rPr lang="en-US" sz="1600" i="1" kern="0"/>
              <a:t> part and assembly files are provided.</a:t>
            </a:r>
          </a:p>
          <a:p>
            <a:pPr marL="457200" lvl="1" indent="0">
              <a:buNone/>
            </a:pPr>
            <a:endParaRPr lang="en-US" sz="1600" kern="0"/>
          </a:p>
          <a:p>
            <a:r>
              <a:rPr lang="en-US" sz="2000" kern="0"/>
              <a:t>This helps you to further develop your assembly &amp; check if your designed parts will fit in the assembly before fabrication.</a:t>
            </a:r>
          </a:p>
        </p:txBody>
      </p:sp>
      <p:sp>
        <p:nvSpPr>
          <p:cNvPr id="14" name="TextBox 13">
            <a:extLst>
              <a:ext uri="{FF2B5EF4-FFF2-40B4-BE49-F238E27FC236}">
                <a16:creationId xmlns:a16="http://schemas.microsoft.com/office/drawing/2014/main" id="{1A5874B1-23A5-4A3D-8B42-82A57A85EC32}"/>
              </a:ext>
            </a:extLst>
          </p:cNvPr>
          <p:cNvSpPr txBox="1"/>
          <p:nvPr/>
        </p:nvSpPr>
        <p:spPr>
          <a:xfrm>
            <a:off x="391167" y="5962907"/>
            <a:ext cx="7405018" cy="830997"/>
          </a:xfrm>
          <a:prstGeom prst="rect">
            <a:avLst/>
          </a:prstGeom>
          <a:noFill/>
        </p:spPr>
        <p:txBody>
          <a:bodyPr wrap="square" rtlCol="0">
            <a:spAutoFit/>
          </a:bodyPr>
          <a:lstStyle/>
          <a:p>
            <a:pPr algn="ctr"/>
            <a:r>
              <a:rPr lang="en-US" sz="2400" b="1">
                <a:solidFill>
                  <a:srgbClr val="FF0000"/>
                </a:solidFill>
              </a:rPr>
              <a:t>You cannot make permanent modifications to base parts provided!</a:t>
            </a:r>
          </a:p>
        </p:txBody>
      </p:sp>
    </p:spTree>
    <p:extLst>
      <p:ext uri="{BB962C8B-B14F-4D97-AF65-F5344CB8AC3E}">
        <p14:creationId xmlns:p14="http://schemas.microsoft.com/office/powerpoint/2010/main" val="227477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1A06-2238-4CAA-82A1-2EC2F712E41D}"/>
              </a:ext>
            </a:extLst>
          </p:cNvPr>
          <p:cNvSpPr>
            <a:spLocks noGrp="1"/>
          </p:cNvSpPr>
          <p:nvPr>
            <p:ph type="title"/>
          </p:nvPr>
        </p:nvSpPr>
        <p:spPr>
          <a:xfrm>
            <a:off x="609600" y="274638"/>
            <a:ext cx="8260702" cy="1143000"/>
          </a:xfrm>
        </p:spPr>
        <p:txBody>
          <a:bodyPr/>
          <a:lstStyle/>
          <a:p>
            <a:r>
              <a:rPr lang="en-US" b="1">
                <a:solidFill>
                  <a:srgbClr val="FF0000"/>
                </a:solidFill>
              </a:rPr>
              <a:t>Note on Micrometer Handling</a:t>
            </a:r>
            <a:endParaRPr lang="en-GB" b="1">
              <a:solidFill>
                <a:srgbClr val="FF0000"/>
              </a:solidFill>
            </a:endParaRPr>
          </a:p>
        </p:txBody>
      </p:sp>
      <p:sp>
        <p:nvSpPr>
          <p:cNvPr id="3" name="Content Placeholder 2">
            <a:extLst>
              <a:ext uri="{FF2B5EF4-FFF2-40B4-BE49-F238E27FC236}">
                <a16:creationId xmlns:a16="http://schemas.microsoft.com/office/drawing/2014/main" id="{71753F40-A6CE-4D98-A70D-01DB42555A72}"/>
              </a:ext>
            </a:extLst>
          </p:cNvPr>
          <p:cNvSpPr>
            <a:spLocks noGrp="1"/>
          </p:cNvSpPr>
          <p:nvPr>
            <p:ph idx="1"/>
          </p:nvPr>
        </p:nvSpPr>
        <p:spPr>
          <a:xfrm>
            <a:off x="609600" y="1600201"/>
            <a:ext cx="8323283" cy="5062992"/>
          </a:xfrm>
        </p:spPr>
        <p:txBody>
          <a:bodyPr/>
          <a:lstStyle/>
          <a:p>
            <a:r>
              <a:rPr lang="en-US" sz="2000"/>
              <a:t>A micrometer’s accuracy is due to precisely machined threads, one on the spindle and the other on the thimble. Applying a force along the length of the micrometer can damage the threads!</a:t>
            </a:r>
          </a:p>
          <a:p>
            <a:endParaRPr lang="en-US" sz="2000"/>
          </a:p>
          <a:p>
            <a:r>
              <a:rPr lang="en-US" sz="2000"/>
              <a:t>Based on ‘Mitutoyo Head Guidelines’, loading limits should be within 2 </a:t>
            </a:r>
            <a:r>
              <a:rPr lang="en-US" sz="2000" err="1"/>
              <a:t>kgf</a:t>
            </a:r>
            <a:r>
              <a:rPr lang="en-US" sz="2000"/>
              <a:t>.</a:t>
            </a:r>
          </a:p>
          <a:p>
            <a:endParaRPr lang="en-US" sz="2000"/>
          </a:p>
          <a:p>
            <a:r>
              <a:rPr lang="en-US" sz="2000"/>
              <a:t>For comparison, poking with an index finger can create about 4 </a:t>
            </a:r>
            <a:r>
              <a:rPr lang="en-US" sz="2000" err="1"/>
              <a:t>kgf</a:t>
            </a:r>
            <a:r>
              <a:rPr lang="en-US" sz="2000"/>
              <a:t>! (</a:t>
            </a:r>
            <a:r>
              <a:rPr lang="en-US" sz="2000" i="1"/>
              <a:t>Source</a:t>
            </a:r>
            <a:r>
              <a:rPr lang="en-US" sz="2000"/>
              <a:t>: </a:t>
            </a:r>
            <a:r>
              <a:rPr lang="en-GB" sz="2000"/>
              <a:t>International </a:t>
            </a:r>
            <a:r>
              <a:rPr lang="en-GB" sz="2000" err="1"/>
              <a:t>Encyclopedia</a:t>
            </a:r>
            <a:r>
              <a:rPr lang="en-GB" sz="2000"/>
              <a:t> of Ergonomics and Human Factors - 3 Volume Set </a:t>
            </a:r>
            <a:r>
              <a:rPr lang="en-GB" sz="2000" err="1"/>
              <a:t>pg</a:t>
            </a:r>
            <a:r>
              <a:rPr lang="en-GB" sz="2000"/>
              <a:t> 372</a:t>
            </a:r>
            <a:r>
              <a:rPr lang="en-US" sz="2000"/>
              <a:t>).</a:t>
            </a:r>
          </a:p>
          <a:p>
            <a:endParaRPr lang="en-US" sz="2000"/>
          </a:p>
          <a:p>
            <a:r>
              <a:rPr lang="en-US" sz="2000"/>
              <a:t>The ‘Mitutoyo Head Guidelines’ document also provides mounting guidelines.</a:t>
            </a:r>
          </a:p>
        </p:txBody>
      </p:sp>
      <p:pic>
        <p:nvPicPr>
          <p:cNvPr id="51202" name="Picture 2">
            <a:extLst>
              <a:ext uri="{FF2B5EF4-FFF2-40B4-BE49-F238E27FC236}">
                <a16:creationId xmlns:a16="http://schemas.microsoft.com/office/drawing/2014/main" id="{408D6122-358C-4CE6-9A97-FFD3BEA2C3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7" t="28374" r="9099" b="27252"/>
          <a:stretch/>
        </p:blipFill>
        <p:spPr bwMode="auto">
          <a:xfrm rot="16200000">
            <a:off x="8709826" y="2583673"/>
            <a:ext cx="4539109" cy="16906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1B5C32-2BA4-4BE7-AE0C-A1E80BA40C13}"/>
              </a:ext>
            </a:extLst>
          </p:cNvPr>
          <p:cNvSpPr txBox="1"/>
          <p:nvPr/>
        </p:nvSpPr>
        <p:spPr>
          <a:xfrm>
            <a:off x="9275568" y="3429000"/>
            <a:ext cx="1201169" cy="646331"/>
          </a:xfrm>
          <a:prstGeom prst="rect">
            <a:avLst/>
          </a:prstGeom>
          <a:noFill/>
        </p:spPr>
        <p:txBody>
          <a:bodyPr wrap="square" rtlCol="0">
            <a:spAutoFit/>
          </a:bodyPr>
          <a:lstStyle/>
          <a:p>
            <a:r>
              <a:rPr lang="en-US"/>
              <a:t>Threaded spindle</a:t>
            </a:r>
            <a:endParaRPr lang="en-GB"/>
          </a:p>
        </p:txBody>
      </p:sp>
      <p:sp>
        <p:nvSpPr>
          <p:cNvPr id="6" name="Rectangle 5">
            <a:extLst>
              <a:ext uri="{FF2B5EF4-FFF2-40B4-BE49-F238E27FC236}">
                <a16:creationId xmlns:a16="http://schemas.microsoft.com/office/drawing/2014/main" id="{279C7DAE-A462-4045-B924-829ABEC9B897}"/>
              </a:ext>
            </a:extLst>
          </p:cNvPr>
          <p:cNvSpPr/>
          <p:nvPr/>
        </p:nvSpPr>
        <p:spPr>
          <a:xfrm>
            <a:off x="9420293" y="5863835"/>
            <a:ext cx="2512955" cy="861774"/>
          </a:xfrm>
          <a:prstGeom prst="rect">
            <a:avLst/>
          </a:prstGeom>
        </p:spPr>
        <p:txBody>
          <a:bodyPr wrap="square">
            <a:spAutoFit/>
          </a:bodyPr>
          <a:lstStyle/>
          <a:p>
            <a:r>
              <a:rPr lang="en-SG" sz="1200" i="1"/>
              <a:t>Image credit:</a:t>
            </a:r>
            <a:endParaRPr lang="en-GB" sz="1200">
              <a:hlinkClick r:id="rId3">
                <a:extLst>
                  <a:ext uri="{A12FA001-AC4F-418D-AE19-62706E023703}">
                    <ahyp:hlinkClr xmlns:ahyp="http://schemas.microsoft.com/office/drawing/2018/hyperlinkcolor" val="tx"/>
                  </a:ext>
                </a:extLst>
              </a:hlinkClick>
            </a:endParaRPr>
          </a:p>
          <a:p>
            <a:r>
              <a:rPr lang="en-GB" sz="1200">
                <a:solidFill>
                  <a:srgbClr val="009999"/>
                </a:solidFill>
                <a:hlinkClick r:id="rId3">
                  <a:extLst>
                    <a:ext uri="{A12FA001-AC4F-418D-AE19-62706E023703}">
                      <ahyp:hlinkClr xmlns:ahyp="http://schemas.microsoft.com/office/drawing/2018/hyperlinkcolor" val="tx"/>
                    </a:ext>
                  </a:extLst>
                </a:hlinkClick>
              </a:rPr>
              <a:t>https://www.wonkeedonkeetools.co.uk/micrometers/how-does-a-micrometer-work</a:t>
            </a:r>
            <a:endParaRPr lang="en-GB" sz="1200"/>
          </a:p>
        </p:txBody>
      </p:sp>
      <p:sp>
        <p:nvSpPr>
          <p:cNvPr id="8" name="TextBox 7">
            <a:extLst>
              <a:ext uri="{FF2B5EF4-FFF2-40B4-BE49-F238E27FC236}">
                <a16:creationId xmlns:a16="http://schemas.microsoft.com/office/drawing/2014/main" id="{8B303E9B-9CD1-4FDA-972F-965DB92FB9B0}"/>
              </a:ext>
            </a:extLst>
          </p:cNvPr>
          <p:cNvSpPr txBox="1"/>
          <p:nvPr/>
        </p:nvSpPr>
        <p:spPr>
          <a:xfrm>
            <a:off x="9778211" y="2350082"/>
            <a:ext cx="1201169" cy="369332"/>
          </a:xfrm>
          <a:prstGeom prst="rect">
            <a:avLst/>
          </a:prstGeom>
          <a:noFill/>
        </p:spPr>
        <p:txBody>
          <a:bodyPr wrap="square" rtlCol="0">
            <a:spAutoFit/>
          </a:bodyPr>
          <a:lstStyle/>
          <a:p>
            <a:r>
              <a:rPr lang="en-US"/>
              <a:t>Thimble</a:t>
            </a:r>
            <a:endParaRPr lang="en-GB"/>
          </a:p>
        </p:txBody>
      </p:sp>
      <p:sp>
        <p:nvSpPr>
          <p:cNvPr id="9" name="Right Triangle 8">
            <a:extLst>
              <a:ext uri="{FF2B5EF4-FFF2-40B4-BE49-F238E27FC236}">
                <a16:creationId xmlns:a16="http://schemas.microsoft.com/office/drawing/2014/main" id="{44DA9236-F4FB-4988-B87E-F0128ABFA376}"/>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839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1A06-2238-4CAA-82A1-2EC2F712E41D}"/>
              </a:ext>
            </a:extLst>
          </p:cNvPr>
          <p:cNvSpPr>
            <a:spLocks noGrp="1"/>
          </p:cNvSpPr>
          <p:nvPr>
            <p:ph type="title"/>
          </p:nvPr>
        </p:nvSpPr>
        <p:spPr/>
        <p:txBody>
          <a:bodyPr/>
          <a:lstStyle/>
          <a:p>
            <a:r>
              <a:rPr lang="en-US"/>
              <a:t>Common Equipment &amp; Tools </a:t>
            </a:r>
            <a:br>
              <a:rPr lang="en-US"/>
            </a:br>
            <a:r>
              <a:rPr lang="en-US"/>
              <a:t>(Mechanical)</a:t>
            </a:r>
            <a:endParaRPr lang="en-GB"/>
          </a:p>
        </p:txBody>
      </p:sp>
      <p:sp>
        <p:nvSpPr>
          <p:cNvPr id="3" name="Content Placeholder 2">
            <a:extLst>
              <a:ext uri="{FF2B5EF4-FFF2-40B4-BE49-F238E27FC236}">
                <a16:creationId xmlns:a16="http://schemas.microsoft.com/office/drawing/2014/main" id="{71753F40-A6CE-4D98-A70D-01DB42555A72}"/>
              </a:ext>
            </a:extLst>
          </p:cNvPr>
          <p:cNvSpPr>
            <a:spLocks noGrp="1"/>
          </p:cNvSpPr>
          <p:nvPr>
            <p:ph idx="1"/>
          </p:nvPr>
        </p:nvSpPr>
        <p:spPr>
          <a:xfrm>
            <a:off x="609599" y="1600201"/>
            <a:ext cx="11174233" cy="4833491"/>
          </a:xfrm>
        </p:spPr>
        <p:txBody>
          <a:bodyPr/>
          <a:lstStyle/>
          <a:p>
            <a:pPr marL="0" indent="0">
              <a:buNone/>
            </a:pPr>
            <a:r>
              <a:rPr lang="en-US" sz="2000"/>
              <a:t>6x SOLIDWORKS PCs</a:t>
            </a:r>
          </a:p>
          <a:p>
            <a:pPr marL="0" indent="0">
              <a:buNone/>
            </a:pPr>
            <a:endParaRPr lang="en-US" sz="2000"/>
          </a:p>
          <a:p>
            <a:pPr marL="0" indent="0">
              <a:buNone/>
            </a:pPr>
            <a:r>
              <a:rPr lang="en-US" sz="2000"/>
              <a:t>Measuring Tool </a:t>
            </a:r>
            <a:r>
              <a:rPr lang="it-IT" sz="2000"/>
              <a:t>(in ESP/CIBA Nano Lab)</a:t>
            </a:r>
            <a:endParaRPr lang="en-US" sz="2000"/>
          </a:p>
          <a:p>
            <a:r>
              <a:rPr lang="en-US" sz="2000"/>
              <a:t>3x Mitutoyo 500-196-30 Digital Calipers (Resolution 0.01 mm) </a:t>
            </a:r>
            <a:r>
              <a:rPr lang="en-US" sz="2000" b="1"/>
              <a:t>(SGD 228)</a:t>
            </a:r>
          </a:p>
          <a:p>
            <a:pPr marL="0" indent="0">
              <a:buNone/>
            </a:pPr>
            <a:endParaRPr lang="en-US" sz="2000"/>
          </a:p>
          <a:p>
            <a:pPr marL="0" indent="0">
              <a:buNone/>
            </a:pPr>
            <a:r>
              <a:rPr lang="en-US" sz="2000"/>
              <a:t>Cutting Tools </a:t>
            </a:r>
            <a:r>
              <a:rPr lang="it-IT" sz="2000"/>
              <a:t>(in ESP/CIBA Nano Lab)</a:t>
            </a:r>
            <a:endParaRPr lang="en-US" sz="2000"/>
          </a:p>
          <a:p>
            <a:r>
              <a:rPr lang="en-US" sz="2000"/>
              <a:t>1x FEIN </a:t>
            </a:r>
            <a:r>
              <a:rPr lang="en-US" sz="2000" err="1"/>
              <a:t>MultiMaster</a:t>
            </a:r>
            <a:r>
              <a:rPr lang="en-US" sz="2000"/>
              <a:t> Cordless Cutting Tool </a:t>
            </a:r>
            <a:r>
              <a:rPr lang="en-US" sz="2000" b="1"/>
              <a:t>(USD 359)</a:t>
            </a:r>
          </a:p>
          <a:p>
            <a:r>
              <a:rPr lang="en-US" sz="2000"/>
              <a:t>1x DEWALT DWHT20547L 5-in-1 Hacksaw </a:t>
            </a:r>
            <a:r>
              <a:rPr lang="en-US" sz="2000" b="1"/>
              <a:t>(USD 29)</a:t>
            </a:r>
          </a:p>
          <a:p>
            <a:endParaRPr lang="en-US" sz="2000"/>
          </a:p>
          <a:p>
            <a:pPr marL="0" indent="0">
              <a:buNone/>
            </a:pPr>
            <a:r>
              <a:rPr lang="en-US" sz="2000"/>
              <a:t>Clamping Tools (in ESP/CIBA Nano Lab)</a:t>
            </a:r>
          </a:p>
          <a:p>
            <a:r>
              <a:rPr lang="en-US" sz="2000"/>
              <a:t>1x </a:t>
            </a:r>
            <a:r>
              <a:rPr lang="en-US" sz="2000" err="1"/>
              <a:t>Bessey</a:t>
            </a:r>
            <a:r>
              <a:rPr lang="en-US" sz="2000"/>
              <a:t> S10 G7011 Vise Clamp </a:t>
            </a:r>
            <a:r>
              <a:rPr lang="en-US" sz="2000" b="1"/>
              <a:t>(USD 27)</a:t>
            </a:r>
          </a:p>
          <a:p>
            <a:r>
              <a:rPr lang="en-US" sz="2000"/>
              <a:t>2x </a:t>
            </a:r>
            <a:r>
              <a:rPr lang="en-US" sz="2000" err="1"/>
              <a:t>Bessey</a:t>
            </a:r>
            <a:r>
              <a:rPr lang="en-US" sz="2000"/>
              <a:t> DUO16-8, </a:t>
            </a:r>
            <a:r>
              <a:rPr lang="en-US" sz="2000" err="1"/>
              <a:t>DuoKlamp</a:t>
            </a:r>
            <a:r>
              <a:rPr lang="en-US" sz="2000"/>
              <a:t> Adjustable Bar 6” Clamp/Spreader </a:t>
            </a:r>
            <a:r>
              <a:rPr lang="en-US" sz="2000" b="1"/>
              <a:t>(USD 19)</a:t>
            </a:r>
            <a:endParaRPr lang="en-GB" sz="2000" b="1"/>
          </a:p>
          <a:p>
            <a:r>
              <a:rPr lang="en-GB" sz="2000"/>
              <a:t>4x </a:t>
            </a:r>
            <a:r>
              <a:rPr lang="en-GB" sz="2000" err="1"/>
              <a:t>Bessey</a:t>
            </a:r>
            <a:r>
              <a:rPr lang="en-GB" sz="2000"/>
              <a:t> XCR Ratcheting Spring 2” Clamp </a:t>
            </a:r>
            <a:r>
              <a:rPr lang="en-GB" sz="2000" b="1"/>
              <a:t>(USD 67)</a:t>
            </a:r>
          </a:p>
          <a:p>
            <a:endParaRPr lang="en-GB" sz="2000"/>
          </a:p>
        </p:txBody>
      </p:sp>
      <p:sp>
        <p:nvSpPr>
          <p:cNvPr id="6" name="Rectangle 5">
            <a:extLst>
              <a:ext uri="{FF2B5EF4-FFF2-40B4-BE49-F238E27FC236}">
                <a16:creationId xmlns:a16="http://schemas.microsoft.com/office/drawing/2014/main" id="{55C83866-AEBB-4D3B-91E4-2B7B58ED9FF0}"/>
              </a:ext>
            </a:extLst>
          </p:cNvPr>
          <p:cNvSpPr/>
          <p:nvPr/>
        </p:nvSpPr>
        <p:spPr>
          <a:xfrm>
            <a:off x="7401906" y="6519446"/>
            <a:ext cx="4790094" cy="338554"/>
          </a:xfrm>
          <a:prstGeom prst="rect">
            <a:avLst/>
          </a:prstGeom>
        </p:spPr>
        <p:txBody>
          <a:bodyPr wrap="none">
            <a:spAutoFit/>
          </a:bodyPr>
          <a:lstStyle/>
          <a:p>
            <a:r>
              <a:rPr lang="en-GB" sz="1600" i="1"/>
              <a:t>list prices per unit, excluding shipping costs &amp; GST</a:t>
            </a:r>
          </a:p>
        </p:txBody>
      </p:sp>
      <p:sp>
        <p:nvSpPr>
          <p:cNvPr id="7" name="Right Triangle 6">
            <a:extLst>
              <a:ext uri="{FF2B5EF4-FFF2-40B4-BE49-F238E27FC236}">
                <a16:creationId xmlns:a16="http://schemas.microsoft.com/office/drawing/2014/main" id="{75BA967C-E479-43E0-B7D7-45629F57238C}"/>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324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1A06-2238-4CAA-82A1-2EC2F712E41D}"/>
              </a:ext>
            </a:extLst>
          </p:cNvPr>
          <p:cNvSpPr>
            <a:spLocks noGrp="1"/>
          </p:cNvSpPr>
          <p:nvPr>
            <p:ph type="title"/>
          </p:nvPr>
        </p:nvSpPr>
        <p:spPr/>
        <p:txBody>
          <a:bodyPr/>
          <a:lstStyle/>
          <a:p>
            <a:r>
              <a:rPr lang="en-US"/>
              <a:t>Common Equipment &amp; Tools (Electrical)</a:t>
            </a:r>
            <a:endParaRPr lang="en-GB"/>
          </a:p>
        </p:txBody>
      </p:sp>
      <p:sp>
        <p:nvSpPr>
          <p:cNvPr id="3" name="Content Placeholder 2">
            <a:extLst>
              <a:ext uri="{FF2B5EF4-FFF2-40B4-BE49-F238E27FC236}">
                <a16:creationId xmlns:a16="http://schemas.microsoft.com/office/drawing/2014/main" id="{71753F40-A6CE-4D98-A70D-01DB42555A72}"/>
              </a:ext>
            </a:extLst>
          </p:cNvPr>
          <p:cNvSpPr>
            <a:spLocks noGrp="1"/>
          </p:cNvSpPr>
          <p:nvPr>
            <p:ph idx="1"/>
          </p:nvPr>
        </p:nvSpPr>
        <p:spPr>
          <a:xfrm>
            <a:off x="609599" y="1600201"/>
            <a:ext cx="11174233" cy="5102749"/>
          </a:xfrm>
        </p:spPr>
        <p:txBody>
          <a:bodyPr/>
          <a:lstStyle/>
          <a:p>
            <a:r>
              <a:rPr lang="en-GB" sz="2000"/>
              <a:t>1x Rohde &amp; Schwarz 100 MHz RTB2004 Digital Oscilloscope </a:t>
            </a:r>
            <a:r>
              <a:rPr lang="en-GB" sz="2000" b="1"/>
              <a:t>(SGD 4.2k)</a:t>
            </a:r>
          </a:p>
          <a:p>
            <a:pPr lvl="1"/>
            <a:r>
              <a:rPr lang="en-GB" sz="1600"/>
              <a:t>4 </a:t>
            </a:r>
            <a:r>
              <a:rPr lang="en-GB" sz="1600" err="1"/>
              <a:t>analog</a:t>
            </a:r>
            <a:r>
              <a:rPr lang="en-GB" sz="1600"/>
              <a:t> channels &amp; 4x ZP-03 passive probe</a:t>
            </a:r>
          </a:p>
          <a:p>
            <a:pPr lvl="1"/>
            <a:r>
              <a:rPr lang="en-GB" sz="1600"/>
              <a:t>16 digital channels &amp; 2x RT-ZL03 8-ch logic probes</a:t>
            </a:r>
          </a:p>
          <a:p>
            <a:pPr lvl="1"/>
            <a:r>
              <a:rPr lang="en-GB" sz="1600"/>
              <a:t>RTB-B1 mixed signal software upgrade</a:t>
            </a:r>
          </a:p>
          <a:p>
            <a:pPr lvl="1"/>
            <a:r>
              <a:rPr lang="en-GB" sz="1600"/>
              <a:t>RTB-B6 arbitrary waveform generator software upgrade</a:t>
            </a:r>
          </a:p>
          <a:p>
            <a:r>
              <a:rPr lang="en-GB" sz="2000"/>
              <a:t>1x Keithley 6221 DC &amp; AC Current Source </a:t>
            </a:r>
            <a:r>
              <a:rPr lang="en-GB" sz="2000" b="1"/>
              <a:t>(SGD 11.8k)</a:t>
            </a:r>
          </a:p>
          <a:p>
            <a:pPr lvl="1"/>
            <a:r>
              <a:rPr lang="en-GB" sz="1600"/>
              <a:t>1x Keithley model 7078-TRX-GND 3-slot Male </a:t>
            </a:r>
            <a:r>
              <a:rPr lang="en-GB" sz="1600" err="1"/>
              <a:t>Triax</a:t>
            </a:r>
            <a:r>
              <a:rPr lang="en-GB" sz="1600"/>
              <a:t> to Female BNC Adapter Keithley model (guard removed) </a:t>
            </a:r>
            <a:r>
              <a:rPr lang="en-GB" sz="1600" b="1"/>
              <a:t>(SGD 156)</a:t>
            </a:r>
          </a:p>
          <a:p>
            <a:pPr lvl="1"/>
            <a:r>
              <a:rPr lang="en-GB" sz="1600"/>
              <a:t>1x </a:t>
            </a:r>
            <a:r>
              <a:rPr lang="en-GB" sz="1600" err="1"/>
              <a:t>Hirschmann</a:t>
            </a:r>
            <a:r>
              <a:rPr lang="en-GB" sz="1600"/>
              <a:t> 933844001 Test Lead, BNC Plug to 0.64mm Square Pin Sockets x 2, 60 V, 1.2 m </a:t>
            </a:r>
            <a:r>
              <a:rPr lang="en-GB" sz="1600" b="1"/>
              <a:t>(SGD 9.4)</a:t>
            </a:r>
          </a:p>
          <a:p>
            <a:pPr marL="0" indent="0">
              <a:buNone/>
            </a:pPr>
            <a:endParaRPr lang="en-GB" sz="2000"/>
          </a:p>
          <a:p>
            <a:pPr marL="0" indent="0">
              <a:buNone/>
            </a:pPr>
            <a:r>
              <a:rPr lang="en-GB" sz="2000"/>
              <a:t>Soldering Tools</a:t>
            </a:r>
          </a:p>
          <a:p>
            <a:r>
              <a:rPr lang="en-US" sz="2000"/>
              <a:t>2x </a:t>
            </a:r>
            <a:r>
              <a:rPr lang="en-US" sz="2000" err="1"/>
              <a:t>Knipex</a:t>
            </a:r>
            <a:r>
              <a:rPr lang="en-US" sz="2000"/>
              <a:t> 12 42 195 Automatic Wire Stripping Tool </a:t>
            </a:r>
            <a:r>
              <a:rPr lang="en-US" sz="2000" b="1"/>
              <a:t>(USD 96.73)</a:t>
            </a:r>
          </a:p>
          <a:p>
            <a:r>
              <a:rPr lang="en-US" sz="2000"/>
              <a:t>3x </a:t>
            </a:r>
            <a:r>
              <a:rPr lang="en-US" sz="2000" err="1"/>
              <a:t>Goot</a:t>
            </a:r>
            <a:r>
              <a:rPr lang="en-US" sz="2000"/>
              <a:t> KX-60-R Soldering Iron &amp; Stand with sponge pad, and helping hands </a:t>
            </a:r>
            <a:r>
              <a:rPr lang="en-US" sz="2000" b="1"/>
              <a:t>(SGD 100/kit)</a:t>
            </a:r>
          </a:p>
          <a:p>
            <a:endParaRPr lang="en-US" sz="2000"/>
          </a:p>
          <a:p>
            <a:pPr marL="0" indent="0">
              <a:buNone/>
            </a:pPr>
            <a:endParaRPr lang="en-GB" sz="2000"/>
          </a:p>
        </p:txBody>
      </p:sp>
      <p:sp>
        <p:nvSpPr>
          <p:cNvPr id="6" name="Rectangle 5">
            <a:extLst>
              <a:ext uri="{FF2B5EF4-FFF2-40B4-BE49-F238E27FC236}">
                <a16:creationId xmlns:a16="http://schemas.microsoft.com/office/drawing/2014/main" id="{E5C3C58F-73DC-4E2C-80EB-EBDE581F3383}"/>
              </a:ext>
            </a:extLst>
          </p:cNvPr>
          <p:cNvSpPr/>
          <p:nvPr/>
        </p:nvSpPr>
        <p:spPr>
          <a:xfrm>
            <a:off x="7401906" y="6519446"/>
            <a:ext cx="4790094" cy="338554"/>
          </a:xfrm>
          <a:prstGeom prst="rect">
            <a:avLst/>
          </a:prstGeom>
        </p:spPr>
        <p:txBody>
          <a:bodyPr wrap="none">
            <a:spAutoFit/>
          </a:bodyPr>
          <a:lstStyle/>
          <a:p>
            <a:r>
              <a:rPr lang="en-GB" sz="1600" i="1"/>
              <a:t>list prices per unit, excluding shipping costs &amp; GST</a:t>
            </a:r>
          </a:p>
        </p:txBody>
      </p:sp>
      <p:sp>
        <p:nvSpPr>
          <p:cNvPr id="7" name="Right Triangle 6">
            <a:extLst>
              <a:ext uri="{FF2B5EF4-FFF2-40B4-BE49-F238E27FC236}">
                <a16:creationId xmlns:a16="http://schemas.microsoft.com/office/drawing/2014/main" id="{D705F5FE-A2F3-45C8-A8ED-6A0CD899E64B}"/>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75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1A06-2238-4CAA-82A1-2EC2F712E41D}"/>
              </a:ext>
            </a:extLst>
          </p:cNvPr>
          <p:cNvSpPr>
            <a:spLocks noGrp="1"/>
          </p:cNvSpPr>
          <p:nvPr>
            <p:ph type="title"/>
          </p:nvPr>
        </p:nvSpPr>
        <p:spPr/>
        <p:txBody>
          <a:bodyPr/>
          <a:lstStyle/>
          <a:p>
            <a:r>
              <a:rPr lang="en-US"/>
              <a:t>Electrical Consumables</a:t>
            </a:r>
            <a:endParaRPr lang="en-GB"/>
          </a:p>
        </p:txBody>
      </p:sp>
      <p:sp>
        <p:nvSpPr>
          <p:cNvPr id="3" name="Content Placeholder 2">
            <a:extLst>
              <a:ext uri="{FF2B5EF4-FFF2-40B4-BE49-F238E27FC236}">
                <a16:creationId xmlns:a16="http://schemas.microsoft.com/office/drawing/2014/main" id="{71753F40-A6CE-4D98-A70D-01DB42555A72}"/>
              </a:ext>
            </a:extLst>
          </p:cNvPr>
          <p:cNvSpPr>
            <a:spLocks noGrp="1"/>
          </p:cNvSpPr>
          <p:nvPr>
            <p:ph idx="1"/>
          </p:nvPr>
        </p:nvSpPr>
        <p:spPr>
          <a:xfrm>
            <a:off x="609600" y="1617049"/>
            <a:ext cx="11383109" cy="5102749"/>
          </a:xfrm>
        </p:spPr>
        <p:txBody>
          <a:bodyPr>
            <a:normAutofit fontScale="85000" lnSpcReduction="10000"/>
          </a:bodyPr>
          <a:lstStyle/>
          <a:p>
            <a:r>
              <a:rPr lang="en-GB" sz="2000"/>
              <a:t>STM Preamp PCB</a:t>
            </a:r>
          </a:p>
          <a:p>
            <a:pPr lvl="1"/>
            <a:r>
              <a:rPr lang="en-GB" sz="1600"/>
              <a:t>with Texas Instruments 8-pin LF411 ICs (replaceable if broken) </a:t>
            </a:r>
            <a:r>
              <a:rPr lang="en-GB" sz="1600" b="1"/>
              <a:t>(SGD 2.18)</a:t>
            </a:r>
          </a:p>
          <a:p>
            <a:r>
              <a:rPr lang="en-GB" sz="2000"/>
              <a:t>STM Integrator PCB</a:t>
            </a:r>
          </a:p>
          <a:p>
            <a:pPr lvl="1"/>
            <a:r>
              <a:rPr lang="en-GB" sz="1600"/>
              <a:t>with Texas Instruments 14-pin TL074CN ICs (replaceable if broken) </a:t>
            </a:r>
            <a:r>
              <a:rPr lang="en-GB" sz="1600" b="1"/>
              <a:t>(SGD 1.48)</a:t>
            </a:r>
            <a:endParaRPr lang="en-US" sz="2000" b="1"/>
          </a:p>
          <a:p>
            <a:endParaRPr lang="en-US" sz="2000"/>
          </a:p>
          <a:p>
            <a:r>
              <a:rPr lang="en-US" sz="2000"/>
              <a:t>AWG24 Electrical Wires 7x0.2 mm tinned copper 30.5 m reel </a:t>
            </a:r>
            <a:r>
              <a:rPr lang="en-US" sz="2000" b="1"/>
              <a:t>(SGD 40)</a:t>
            </a:r>
          </a:p>
          <a:p>
            <a:pPr lvl="1"/>
            <a:r>
              <a:rPr lang="en-US" sz="1600" b="1"/>
              <a:t>Black</a:t>
            </a:r>
            <a:r>
              <a:rPr lang="en-US" sz="1600"/>
              <a:t> </a:t>
            </a:r>
            <a:r>
              <a:rPr lang="en-US" sz="1600" b="1">
                <a:solidFill>
                  <a:srgbClr val="002060"/>
                </a:solidFill>
              </a:rPr>
              <a:t>Blue</a:t>
            </a:r>
            <a:r>
              <a:rPr lang="en-US" sz="1600"/>
              <a:t> </a:t>
            </a:r>
            <a:r>
              <a:rPr lang="en-US" sz="1600" b="1">
                <a:solidFill>
                  <a:srgbClr val="FF0000"/>
                </a:solidFill>
              </a:rPr>
              <a:t>Red</a:t>
            </a:r>
            <a:r>
              <a:rPr lang="en-US" sz="1600"/>
              <a:t> </a:t>
            </a:r>
            <a:r>
              <a:rPr lang="en-US" sz="1600" b="1">
                <a:solidFill>
                  <a:srgbClr val="00B050"/>
                </a:solidFill>
              </a:rPr>
              <a:t>Green</a:t>
            </a:r>
            <a:r>
              <a:rPr lang="en-US" sz="1600"/>
              <a:t> </a:t>
            </a:r>
            <a:r>
              <a:rPr lang="en-US" sz="1600" b="1">
                <a:solidFill>
                  <a:schemeClr val="bg1">
                    <a:lumMod val="50000"/>
                  </a:schemeClr>
                </a:solidFill>
              </a:rPr>
              <a:t>White</a:t>
            </a:r>
            <a:r>
              <a:rPr lang="en-US" sz="1600"/>
              <a:t> </a:t>
            </a:r>
            <a:r>
              <a:rPr lang="en-US" sz="1600" b="1">
                <a:solidFill>
                  <a:srgbClr val="FFC000"/>
                </a:solidFill>
              </a:rPr>
              <a:t>Yellow</a:t>
            </a:r>
            <a:r>
              <a:rPr lang="en-US" sz="1600"/>
              <a:t> colors</a:t>
            </a:r>
          </a:p>
          <a:p>
            <a:r>
              <a:rPr lang="en-US" sz="2000"/>
              <a:t>50</a:t>
            </a:r>
            <a:r>
              <a:rPr lang="el-GR" sz="2000"/>
              <a:t>Ω</a:t>
            </a:r>
            <a:r>
              <a:rPr lang="en-US" sz="2000"/>
              <a:t> </a:t>
            </a:r>
            <a:r>
              <a:rPr lang="en-GB" sz="2000"/>
              <a:t>Coaxial cable</a:t>
            </a:r>
          </a:p>
          <a:p>
            <a:pPr marL="0" indent="0">
              <a:buNone/>
            </a:pPr>
            <a:endParaRPr lang="en-GB" sz="2000"/>
          </a:p>
          <a:p>
            <a:pPr marL="0" indent="0">
              <a:buNone/>
            </a:pPr>
            <a:r>
              <a:rPr lang="en-GB" sz="2000"/>
              <a:t>For making crimp connections:</a:t>
            </a:r>
          </a:p>
          <a:p>
            <a:r>
              <a:rPr lang="en-GB" sz="2000" err="1"/>
              <a:t>Multicomp</a:t>
            </a:r>
            <a:r>
              <a:rPr lang="en-GB" sz="2000"/>
              <a:t> 2226TG Contact, Socket</a:t>
            </a:r>
          </a:p>
          <a:p>
            <a:r>
              <a:rPr lang="en-GB" sz="2000" err="1"/>
              <a:t>Multicomp</a:t>
            </a:r>
            <a:r>
              <a:rPr lang="en-GB" sz="2000"/>
              <a:t> 2226A-0X Crimp Housing </a:t>
            </a:r>
          </a:p>
          <a:p>
            <a:pPr lvl="1"/>
            <a:r>
              <a:rPr lang="en-GB" sz="1600"/>
              <a:t>2, 3, 5 Channels</a:t>
            </a:r>
          </a:p>
          <a:p>
            <a:r>
              <a:rPr lang="en-GB" sz="2000"/>
              <a:t>Black/Clear Heat Shrink Tubing 2:1, 2.4 mm (use this single channel crimped wires)</a:t>
            </a:r>
          </a:p>
          <a:p>
            <a:pPr marL="0" indent="0">
              <a:buNone/>
            </a:pPr>
            <a:endParaRPr lang="en-GB" sz="2000"/>
          </a:p>
          <a:p>
            <a:pPr marL="0" indent="0">
              <a:buNone/>
            </a:pPr>
            <a:r>
              <a:rPr lang="en-GB" sz="2000"/>
              <a:t>Potentiometers </a:t>
            </a:r>
            <a:r>
              <a:rPr lang="en-GB" sz="2000" b="1"/>
              <a:t>(SGD 2.3-2.8)</a:t>
            </a:r>
            <a:r>
              <a:rPr lang="en-GB" sz="2000"/>
              <a:t>:</a:t>
            </a:r>
          </a:p>
          <a:p>
            <a:r>
              <a:rPr lang="en-US" sz="2000"/>
              <a:t>P231-QC20BR10K Rotary Potentiometer, Conductive Plastic, 10 k</a:t>
            </a:r>
            <a:r>
              <a:rPr lang="el-GR" sz="2000"/>
              <a:t>Ω</a:t>
            </a:r>
            <a:r>
              <a:rPr lang="en-US" sz="2000"/>
              <a:t>, 0.5 W, ± 20%, 1 Turn, Linear </a:t>
            </a:r>
            <a:r>
              <a:rPr lang="en-US" sz="2000" b="1"/>
              <a:t>(SGD 2.8)</a:t>
            </a:r>
          </a:p>
          <a:p>
            <a:r>
              <a:rPr lang="en-US" sz="2000"/>
              <a:t>P231-QC20BR100K Rotary Potentiometer, Conductive Plastic, 100 k</a:t>
            </a:r>
            <a:r>
              <a:rPr lang="el-GR" sz="2000"/>
              <a:t> Ω</a:t>
            </a:r>
            <a:r>
              <a:rPr lang="en-US" sz="2000"/>
              <a:t>, 0.5 W, ± 20%, 1 Turn, Linear </a:t>
            </a:r>
            <a:r>
              <a:rPr lang="en-US" sz="2000" b="1"/>
              <a:t>(SGD 2.3)</a:t>
            </a:r>
            <a:endParaRPr lang="en-GB" sz="2000" b="1"/>
          </a:p>
        </p:txBody>
      </p:sp>
      <p:sp>
        <p:nvSpPr>
          <p:cNvPr id="4" name="Rectangle 3">
            <a:extLst>
              <a:ext uri="{FF2B5EF4-FFF2-40B4-BE49-F238E27FC236}">
                <a16:creationId xmlns:a16="http://schemas.microsoft.com/office/drawing/2014/main" id="{1C3A4929-E3F5-4665-A3AA-06258B3F9AEC}"/>
              </a:ext>
            </a:extLst>
          </p:cNvPr>
          <p:cNvSpPr/>
          <p:nvPr/>
        </p:nvSpPr>
        <p:spPr>
          <a:xfrm>
            <a:off x="7401906" y="6519446"/>
            <a:ext cx="4790094" cy="338554"/>
          </a:xfrm>
          <a:prstGeom prst="rect">
            <a:avLst/>
          </a:prstGeom>
        </p:spPr>
        <p:txBody>
          <a:bodyPr wrap="none">
            <a:spAutoFit/>
          </a:bodyPr>
          <a:lstStyle/>
          <a:p>
            <a:r>
              <a:rPr lang="en-GB" sz="1600" i="1"/>
              <a:t>list prices per unit, excluding shipping costs &amp; GST</a:t>
            </a:r>
          </a:p>
        </p:txBody>
      </p:sp>
      <p:sp>
        <p:nvSpPr>
          <p:cNvPr id="6" name="Right Triangle 5">
            <a:extLst>
              <a:ext uri="{FF2B5EF4-FFF2-40B4-BE49-F238E27FC236}">
                <a16:creationId xmlns:a16="http://schemas.microsoft.com/office/drawing/2014/main" id="{1CC9061A-417E-4707-85DE-EEC35C18E586}"/>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5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1A06-2238-4CAA-82A1-2EC2F712E41D}"/>
              </a:ext>
            </a:extLst>
          </p:cNvPr>
          <p:cNvSpPr>
            <a:spLocks noGrp="1"/>
          </p:cNvSpPr>
          <p:nvPr>
            <p:ph type="title"/>
          </p:nvPr>
        </p:nvSpPr>
        <p:spPr/>
        <p:txBody>
          <a:bodyPr/>
          <a:lstStyle/>
          <a:p>
            <a:r>
              <a:rPr lang="en-US"/>
              <a:t>Common Equipment &amp; Tools </a:t>
            </a:r>
            <a:br>
              <a:rPr lang="en-US"/>
            </a:br>
            <a:r>
              <a:rPr lang="en-US"/>
              <a:t>(Vibration Isolation &amp; Microscopy)</a:t>
            </a:r>
            <a:endParaRPr lang="en-GB"/>
          </a:p>
        </p:txBody>
      </p:sp>
      <p:sp>
        <p:nvSpPr>
          <p:cNvPr id="3" name="Content Placeholder 2">
            <a:extLst>
              <a:ext uri="{FF2B5EF4-FFF2-40B4-BE49-F238E27FC236}">
                <a16:creationId xmlns:a16="http://schemas.microsoft.com/office/drawing/2014/main" id="{71753F40-A6CE-4D98-A70D-01DB42555A72}"/>
              </a:ext>
            </a:extLst>
          </p:cNvPr>
          <p:cNvSpPr>
            <a:spLocks noGrp="1"/>
          </p:cNvSpPr>
          <p:nvPr>
            <p:ph idx="1"/>
          </p:nvPr>
        </p:nvSpPr>
        <p:spPr>
          <a:xfrm>
            <a:off x="609599" y="1600201"/>
            <a:ext cx="11174233" cy="4525963"/>
          </a:xfrm>
        </p:spPr>
        <p:txBody>
          <a:bodyPr/>
          <a:lstStyle/>
          <a:p>
            <a:r>
              <a:rPr lang="en-GB" sz="2000"/>
              <a:t>5x </a:t>
            </a:r>
            <a:r>
              <a:rPr lang="en-GB" sz="2000" err="1"/>
              <a:t>MinusK</a:t>
            </a:r>
            <a:r>
              <a:rPr lang="en-GB" sz="2000"/>
              <a:t> 25BM-4 Vibration Isolation Platform </a:t>
            </a:r>
            <a:r>
              <a:rPr lang="en-GB" sz="2000" b="1"/>
              <a:t>(USD 3.1k)</a:t>
            </a:r>
          </a:p>
          <a:p>
            <a:pPr lvl="1"/>
            <a:r>
              <a:rPr lang="en-GB" sz="1600"/>
              <a:t>Aluminium plate set totalling 11 kg (one each of 0.5 kg, 1.0 kg, 2.0 kg, 2.5 kg, 5.0 kg)</a:t>
            </a:r>
          </a:p>
          <a:p>
            <a:endParaRPr lang="en-GB" sz="2000"/>
          </a:p>
          <a:p>
            <a:r>
              <a:rPr lang="en-GB" sz="2000"/>
              <a:t>1x Weighing Scale T28-15k (Weighing range 0.002 - 15 kg) </a:t>
            </a:r>
            <a:r>
              <a:rPr lang="en-GB" sz="2000" b="1"/>
              <a:t>(SGD 200)</a:t>
            </a:r>
          </a:p>
          <a:p>
            <a:pPr marL="0" indent="0">
              <a:buNone/>
            </a:pPr>
            <a:endParaRPr lang="en-GB" sz="1600"/>
          </a:p>
          <a:p>
            <a:r>
              <a:rPr lang="en-GB" sz="2000"/>
              <a:t>BRÜEL &amp; KJÆR Type 2250 Hand-held Analyzer (</a:t>
            </a:r>
            <a:r>
              <a:rPr lang="en-GB" sz="2000">
                <a:hlinkClick r:id="rId2"/>
              </a:rPr>
              <a:t>https://www.bksv.com/-/media/literature/Product-Data/bp2025.ashx</a:t>
            </a:r>
            <a:r>
              <a:rPr lang="en-GB" sz="2000"/>
              <a:t>) </a:t>
            </a:r>
          </a:p>
          <a:p>
            <a:pPr lvl="1"/>
            <a:r>
              <a:rPr lang="en-GB" sz="1600"/>
              <a:t>TYPE 8344 0.2 – 3000 Hz PIEZOELECTRIC ACCELEROMETER </a:t>
            </a:r>
            <a:r>
              <a:rPr lang="en-GB" sz="1600" b="1"/>
              <a:t>(SGD 14k)</a:t>
            </a:r>
          </a:p>
          <a:p>
            <a:pPr lvl="1"/>
            <a:r>
              <a:rPr lang="en-GB" sz="1600"/>
              <a:t>TYPE 4189 ½” FREE-FIELD MICROPHONE, 6.3 HZ TO 20 </a:t>
            </a:r>
            <a:r>
              <a:rPr lang="en-GB" sz="1600" err="1"/>
              <a:t>KHz</a:t>
            </a:r>
            <a:r>
              <a:rPr lang="en-GB" sz="1600"/>
              <a:t>, PREPOLARIZED </a:t>
            </a:r>
            <a:r>
              <a:rPr lang="en-GB" sz="1600" b="1"/>
              <a:t>(SGD 2.5k)</a:t>
            </a:r>
          </a:p>
          <a:p>
            <a:endParaRPr lang="en-GB" sz="2000"/>
          </a:p>
          <a:p>
            <a:r>
              <a:rPr lang="en-GB" sz="2000"/>
              <a:t>3x Olympus BX-51 Optical Microscopes </a:t>
            </a:r>
            <a:r>
              <a:rPr lang="en-GB" sz="2000" b="1"/>
              <a:t>(SGD 8k/package)</a:t>
            </a:r>
          </a:p>
          <a:p>
            <a:pPr lvl="1"/>
            <a:r>
              <a:rPr lang="en-GB" sz="1600"/>
              <a:t>Each with a USB Microscope Camera</a:t>
            </a:r>
          </a:p>
          <a:p>
            <a:pPr lvl="1"/>
            <a:r>
              <a:rPr lang="en-GB" sz="1600"/>
              <a:t>Each with 5x, 10x, 20x, 50x, 100x objective lenses</a:t>
            </a:r>
          </a:p>
          <a:p>
            <a:endParaRPr lang="en-GB" sz="2000"/>
          </a:p>
        </p:txBody>
      </p:sp>
      <p:sp>
        <p:nvSpPr>
          <p:cNvPr id="4" name="Rectangle 3">
            <a:extLst>
              <a:ext uri="{FF2B5EF4-FFF2-40B4-BE49-F238E27FC236}">
                <a16:creationId xmlns:a16="http://schemas.microsoft.com/office/drawing/2014/main" id="{7E8D7D73-0FC9-49EB-8D78-F486553A6F8D}"/>
              </a:ext>
            </a:extLst>
          </p:cNvPr>
          <p:cNvSpPr/>
          <p:nvPr/>
        </p:nvSpPr>
        <p:spPr>
          <a:xfrm>
            <a:off x="7401906" y="6519446"/>
            <a:ext cx="4790094" cy="338554"/>
          </a:xfrm>
          <a:prstGeom prst="rect">
            <a:avLst/>
          </a:prstGeom>
        </p:spPr>
        <p:txBody>
          <a:bodyPr wrap="none">
            <a:spAutoFit/>
          </a:bodyPr>
          <a:lstStyle/>
          <a:p>
            <a:r>
              <a:rPr lang="en-GB" sz="1600" i="1"/>
              <a:t>list prices per unit, excluding shipping costs &amp; GST</a:t>
            </a:r>
          </a:p>
        </p:txBody>
      </p:sp>
      <p:sp>
        <p:nvSpPr>
          <p:cNvPr id="6" name="Right Triangle 5">
            <a:extLst>
              <a:ext uri="{FF2B5EF4-FFF2-40B4-BE49-F238E27FC236}">
                <a16:creationId xmlns:a16="http://schemas.microsoft.com/office/drawing/2014/main" id="{23C64AA6-1095-4CDB-9A76-0BCC883D216F}"/>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693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D935938-63C7-4699-BB85-949DC43DF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762000"/>
            <a:ext cx="97536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098" name="Title 1"/>
          <p:cNvSpPr>
            <a:spLocks noGrp="1"/>
          </p:cNvSpPr>
          <p:nvPr>
            <p:ph type="title"/>
          </p:nvPr>
        </p:nvSpPr>
        <p:spPr>
          <a:xfrm>
            <a:off x="1981200" y="-114300"/>
            <a:ext cx="8229600" cy="1143000"/>
          </a:xfrm>
        </p:spPr>
        <p:txBody>
          <a:bodyPr/>
          <a:lstStyle/>
          <a:p>
            <a:pPr algn="ctr"/>
            <a:r>
              <a:rPr lang="en-US" b="1">
                <a:latin typeface="Arial" panose="020B0604020202020204" pitchFamily="34" charset="0"/>
                <a:cs typeface="Arial" panose="020B0604020202020204" pitchFamily="34" charset="0"/>
              </a:rPr>
              <a:t>Your Goal</a:t>
            </a:r>
            <a:endParaRPr lang="en-GB" b="1">
              <a:latin typeface="Arial" panose="020B0604020202020204" pitchFamily="34" charset="0"/>
              <a:cs typeface="Arial" panose="020B0604020202020204" pitchFamily="34" charset="0"/>
            </a:endParaRPr>
          </a:p>
        </p:txBody>
      </p:sp>
      <p:sp>
        <p:nvSpPr>
          <p:cNvPr id="6" name="Rectangle 2"/>
          <p:cNvSpPr>
            <a:spLocks noChangeArrowheads="1"/>
          </p:cNvSpPr>
          <p:nvPr/>
        </p:nvSpPr>
        <p:spPr bwMode="auto">
          <a:xfrm>
            <a:off x="9878864" y="6581002"/>
            <a:ext cx="2313136" cy="276999"/>
          </a:xfrm>
          <a:prstGeom prst="rect">
            <a:avLst/>
          </a:prstGeom>
          <a:solidFill>
            <a:schemeClr val="tx1">
              <a:alpha val="75000"/>
            </a:schemeClr>
          </a:solidFill>
          <a:ln>
            <a:noFill/>
          </a:ln>
        </p:spPr>
        <p:txBody>
          <a:bodyPr wrap="square">
            <a:spAutoFit/>
          </a:bodyPr>
          <a:lstStyle/>
          <a:p>
            <a:r>
              <a:rPr lang="en-SG" sz="1200" i="1">
                <a:solidFill>
                  <a:schemeClr val="bg1"/>
                </a:solidFill>
              </a:rPr>
              <a:t>Image credit: Britishcarbon.org</a:t>
            </a:r>
            <a:endParaRPr lang="en-GB" sz="1200" i="1">
              <a:solidFill>
                <a:schemeClr val="bg1"/>
              </a:solidFill>
            </a:endParaRPr>
          </a:p>
        </p:txBody>
      </p:sp>
      <p:sp>
        <p:nvSpPr>
          <p:cNvPr id="5" name="Right Triangle 4">
            <a:extLst>
              <a:ext uri="{FF2B5EF4-FFF2-40B4-BE49-F238E27FC236}">
                <a16:creationId xmlns:a16="http://schemas.microsoft.com/office/drawing/2014/main" id="{36E9DD3F-70DE-4CCD-AE5E-0FAA6CEA0FBF}"/>
              </a:ext>
            </a:extLst>
          </p:cNvPr>
          <p:cNvSpPr/>
          <p:nvPr/>
        </p:nvSpPr>
        <p:spPr>
          <a:xfrm rot="5400000">
            <a:off x="0" y="0"/>
            <a:ext cx="914400" cy="914400"/>
          </a:xfrm>
          <a:prstGeom prst="r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3">
            <a:extLst>
              <a:ext uri="{FF2B5EF4-FFF2-40B4-BE49-F238E27FC236}">
                <a16:creationId xmlns:a16="http://schemas.microsoft.com/office/drawing/2014/main" id="{AAAC330F-2727-4914-BAA4-132FD1303105}"/>
              </a:ext>
            </a:extLst>
          </p:cNvPr>
          <p:cNvSpPr txBox="1">
            <a:spLocks/>
          </p:cNvSpPr>
          <p:nvPr/>
        </p:nvSpPr>
        <p:spPr>
          <a:xfrm>
            <a:off x="0" y="761999"/>
            <a:ext cx="2438400" cy="609600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To manage complexities from organizing a </a:t>
            </a:r>
            <a:r>
              <a:rPr lang="en-US" b="1"/>
              <a:t>team</a:t>
            </a:r>
            <a:r>
              <a:rPr lang="en-US"/>
              <a:t> and </a:t>
            </a:r>
            <a:r>
              <a:rPr lang="en-US" b="1"/>
              <a:t>bridging disciplines</a:t>
            </a:r>
            <a:r>
              <a:rPr lang="en-US"/>
              <a:t> to assemble a setup that can get a metal tip to within </a:t>
            </a:r>
            <a:r>
              <a:rPr lang="en-US" b="1">
                <a:solidFill>
                  <a:srgbClr val="FF0000"/>
                </a:solidFill>
              </a:rPr>
              <a:t>stable</a:t>
            </a:r>
            <a:r>
              <a:rPr lang="en-US"/>
              <a:t> tunneling distance of a metal surface.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816DB-23C3-4DC2-8B42-883FB0AFE1CC}"/>
              </a:ext>
            </a:extLst>
          </p:cNvPr>
          <p:cNvSpPr>
            <a:spLocks noGrp="1"/>
          </p:cNvSpPr>
          <p:nvPr>
            <p:ph type="title"/>
          </p:nvPr>
        </p:nvSpPr>
        <p:spPr>
          <a:xfrm>
            <a:off x="609600" y="56923"/>
            <a:ext cx="10972800" cy="1143000"/>
          </a:xfrm>
        </p:spPr>
        <p:txBody>
          <a:bodyPr/>
          <a:lstStyle/>
          <a:p>
            <a:r>
              <a:rPr lang="en-US"/>
              <a:t>Layout &amp; Content of this Guide</a:t>
            </a:r>
          </a:p>
        </p:txBody>
      </p:sp>
      <p:graphicFrame>
        <p:nvGraphicFramePr>
          <p:cNvPr id="4" name="Table 4">
            <a:extLst>
              <a:ext uri="{FF2B5EF4-FFF2-40B4-BE49-F238E27FC236}">
                <a16:creationId xmlns:a16="http://schemas.microsoft.com/office/drawing/2014/main" id="{82C82B38-28F5-41E6-9AE9-BF2843FB0427}"/>
              </a:ext>
            </a:extLst>
          </p:cNvPr>
          <p:cNvGraphicFramePr>
            <a:graphicFrameLocks noGrp="1"/>
          </p:cNvGraphicFramePr>
          <p:nvPr>
            <p:ph idx="1"/>
            <p:extLst>
              <p:ext uri="{D42A27DB-BD31-4B8C-83A1-F6EECF244321}">
                <p14:modId xmlns:p14="http://schemas.microsoft.com/office/powerpoint/2010/main" val="2671536847"/>
              </p:ext>
            </p:extLst>
          </p:nvPr>
        </p:nvGraphicFramePr>
        <p:xfrm>
          <a:off x="1207770" y="1199923"/>
          <a:ext cx="9776460" cy="3337560"/>
        </p:xfrm>
        <a:graphic>
          <a:graphicData uri="http://schemas.openxmlformats.org/drawingml/2006/table">
            <a:tbl>
              <a:tblPr firstRow="1" bandRow="1">
                <a:tableStyleId>{5940675A-B579-460E-94D1-54222C63F5DA}</a:tableStyleId>
              </a:tblPr>
              <a:tblGrid>
                <a:gridCol w="1478280">
                  <a:extLst>
                    <a:ext uri="{9D8B030D-6E8A-4147-A177-3AD203B41FA5}">
                      <a16:colId xmlns:a16="http://schemas.microsoft.com/office/drawing/2014/main" val="1149804716"/>
                    </a:ext>
                  </a:extLst>
                </a:gridCol>
                <a:gridCol w="4640580">
                  <a:extLst>
                    <a:ext uri="{9D8B030D-6E8A-4147-A177-3AD203B41FA5}">
                      <a16:colId xmlns:a16="http://schemas.microsoft.com/office/drawing/2014/main" val="1748901227"/>
                    </a:ext>
                  </a:extLst>
                </a:gridCol>
                <a:gridCol w="3657600">
                  <a:extLst>
                    <a:ext uri="{9D8B030D-6E8A-4147-A177-3AD203B41FA5}">
                      <a16:colId xmlns:a16="http://schemas.microsoft.com/office/drawing/2014/main" val="1352673362"/>
                    </a:ext>
                  </a:extLst>
                </a:gridCol>
              </a:tblGrid>
              <a:tr h="370840">
                <a:tc>
                  <a:txBody>
                    <a:bodyPr/>
                    <a:lstStyle/>
                    <a:p>
                      <a:pPr algn="ctr"/>
                      <a:r>
                        <a:rPr lang="en-US" b="1">
                          <a:solidFill>
                            <a:schemeClr val="bg1"/>
                          </a:solidFill>
                        </a:rPr>
                        <a:t>Color Code</a:t>
                      </a:r>
                    </a:p>
                  </a:txBody>
                  <a:tcPr>
                    <a:solidFill>
                      <a:schemeClr val="tx1"/>
                    </a:solidFill>
                  </a:tcPr>
                </a:tc>
                <a:tc>
                  <a:txBody>
                    <a:bodyPr/>
                    <a:lstStyle/>
                    <a:p>
                      <a:pPr algn="l"/>
                      <a:r>
                        <a:rPr lang="en-US" b="1">
                          <a:solidFill>
                            <a:schemeClr val="bg1"/>
                          </a:solidFill>
                        </a:rPr>
                        <a:t>Slide Section</a:t>
                      </a:r>
                    </a:p>
                  </a:txBody>
                  <a:tcPr>
                    <a:solidFill>
                      <a:schemeClr val="tx1"/>
                    </a:solidFill>
                  </a:tcPr>
                </a:tc>
                <a:tc>
                  <a:txBody>
                    <a:bodyPr/>
                    <a:lstStyle/>
                    <a:p>
                      <a:pPr algn="ctr"/>
                      <a:r>
                        <a:rPr lang="en-US" b="1">
                          <a:solidFill>
                            <a:schemeClr val="bg1"/>
                          </a:solidFill>
                        </a:rPr>
                        <a:t>Audience</a:t>
                      </a:r>
                    </a:p>
                  </a:txBody>
                  <a:tcPr>
                    <a:solidFill>
                      <a:schemeClr val="tx1"/>
                    </a:solidFill>
                  </a:tcPr>
                </a:tc>
                <a:extLst>
                  <a:ext uri="{0D108BD9-81ED-4DB2-BD59-A6C34878D82A}">
                    <a16:rowId xmlns:a16="http://schemas.microsoft.com/office/drawing/2014/main" val="3382675724"/>
                  </a:ext>
                </a:extLst>
              </a:tr>
              <a:tr h="370840">
                <a:tc>
                  <a:txBody>
                    <a:bodyPr/>
                    <a:lstStyle/>
                    <a:p>
                      <a:pPr algn="ctr"/>
                      <a:endParaRPr lang="en-US">
                        <a:solidFill>
                          <a:schemeClr val="bg1"/>
                        </a:solidFill>
                      </a:endParaRPr>
                    </a:p>
                  </a:txBody>
                  <a:tcPr>
                    <a:solidFill>
                      <a:schemeClr val="tx1">
                        <a:lumMod val="50000"/>
                        <a:lumOff val="50000"/>
                      </a:schemeClr>
                    </a:solidFill>
                  </a:tcPr>
                </a:tc>
                <a:tc>
                  <a:txBody>
                    <a:bodyPr/>
                    <a:lstStyle/>
                    <a:p>
                      <a:pPr algn="l"/>
                      <a:r>
                        <a:rPr lang="en-US"/>
                        <a:t>Admin, SAFETY &amp; Inventory</a:t>
                      </a:r>
                    </a:p>
                  </a:txBody>
                  <a:tcPr/>
                </a:tc>
                <a:tc>
                  <a:txBody>
                    <a:bodyPr/>
                    <a:lstStyle/>
                    <a:p>
                      <a:pPr algn="ctr"/>
                      <a:r>
                        <a:rPr lang="en-US"/>
                        <a:t>All</a:t>
                      </a:r>
                    </a:p>
                  </a:txBody>
                  <a:tcPr/>
                </a:tc>
                <a:extLst>
                  <a:ext uri="{0D108BD9-81ED-4DB2-BD59-A6C34878D82A}">
                    <a16:rowId xmlns:a16="http://schemas.microsoft.com/office/drawing/2014/main" val="824513969"/>
                  </a:ext>
                </a:extLst>
              </a:tr>
              <a:tr h="370840">
                <a:tc>
                  <a:txBody>
                    <a:bodyPr/>
                    <a:lstStyle/>
                    <a:p>
                      <a:pPr algn="ctr"/>
                      <a:endParaRPr lang="en-US"/>
                    </a:p>
                  </a:txBody>
                  <a:tcPr>
                    <a:solidFill>
                      <a:srgbClr val="FFC000"/>
                    </a:solidFill>
                  </a:tcPr>
                </a:tc>
                <a:tc>
                  <a:txBody>
                    <a:bodyPr/>
                    <a:lstStyle/>
                    <a:p>
                      <a:pPr algn="l"/>
                      <a:r>
                        <a:rPr lang="en-US"/>
                        <a:t>Getting Started</a:t>
                      </a:r>
                    </a:p>
                  </a:txBody>
                  <a:tcPr/>
                </a:tc>
                <a:tc>
                  <a:txBody>
                    <a:bodyPr/>
                    <a:lstStyle/>
                    <a:p>
                      <a:pPr algn="ctr"/>
                      <a:r>
                        <a:rPr lang="en-US"/>
                        <a:t>All</a:t>
                      </a:r>
                    </a:p>
                  </a:txBody>
                  <a:tcPr/>
                </a:tc>
                <a:extLst>
                  <a:ext uri="{0D108BD9-81ED-4DB2-BD59-A6C34878D82A}">
                    <a16:rowId xmlns:a16="http://schemas.microsoft.com/office/drawing/2014/main" val="3522445227"/>
                  </a:ext>
                </a:extLst>
              </a:tr>
              <a:tr h="370840">
                <a:tc>
                  <a:txBody>
                    <a:bodyPr/>
                    <a:lstStyle/>
                    <a:p>
                      <a:pPr algn="ctr"/>
                      <a:endParaRPr lang="en-US"/>
                    </a:p>
                  </a:txBody>
                  <a:tcPr>
                    <a:solidFill>
                      <a:srgbClr val="EF7C00"/>
                    </a:solidFill>
                  </a:tcPr>
                </a:tc>
                <a:tc>
                  <a:txBody>
                    <a:bodyPr/>
                    <a:lstStyle/>
                    <a:p>
                      <a:pPr algn="l"/>
                      <a:r>
                        <a:rPr lang="en-US"/>
                        <a:t>Design &amp; Fabrication</a:t>
                      </a:r>
                    </a:p>
                  </a:txBody>
                  <a:tcPr/>
                </a:tc>
                <a:tc>
                  <a:txBody>
                    <a:bodyPr/>
                    <a:lstStyle/>
                    <a:p>
                      <a:pPr algn="ctr"/>
                      <a:r>
                        <a:rPr lang="en-US"/>
                        <a:t>Group members at S7</a:t>
                      </a:r>
                    </a:p>
                  </a:txBody>
                  <a:tcPr/>
                </a:tc>
                <a:extLst>
                  <a:ext uri="{0D108BD9-81ED-4DB2-BD59-A6C34878D82A}">
                    <a16:rowId xmlns:a16="http://schemas.microsoft.com/office/drawing/2014/main" val="734689784"/>
                  </a:ext>
                </a:extLst>
              </a:tr>
              <a:tr h="370840">
                <a:tc>
                  <a:txBody>
                    <a:bodyPr/>
                    <a:lstStyle/>
                    <a:p>
                      <a:pPr algn="ctr"/>
                      <a:endParaRPr lang="en-US"/>
                    </a:p>
                  </a:txBody>
                  <a:tcPr>
                    <a:solidFill>
                      <a:srgbClr val="00B050"/>
                    </a:solidFill>
                  </a:tcPr>
                </a:tc>
                <a:tc>
                  <a:txBody>
                    <a:bodyPr/>
                    <a:lstStyle/>
                    <a:p>
                      <a:pPr algn="l"/>
                      <a:r>
                        <a:rPr lang="en-US"/>
                        <a:t>Electronics (Analog &amp; Computer-controlled)</a:t>
                      </a:r>
                    </a:p>
                  </a:txBody>
                  <a:tcPr/>
                </a:tc>
                <a:tc>
                  <a:txBody>
                    <a:bodyPr/>
                    <a:lstStyle/>
                    <a:p>
                      <a:pPr algn="ctr"/>
                      <a:r>
                        <a:rPr lang="en-US"/>
                        <a:t>Group members at S11/S12</a:t>
                      </a:r>
                    </a:p>
                  </a:txBody>
                  <a:tcPr/>
                </a:tc>
                <a:extLst>
                  <a:ext uri="{0D108BD9-81ED-4DB2-BD59-A6C34878D82A}">
                    <a16:rowId xmlns:a16="http://schemas.microsoft.com/office/drawing/2014/main" val="2642109174"/>
                  </a:ext>
                </a:extLst>
              </a:tr>
              <a:tr h="370840">
                <a:tc>
                  <a:txBody>
                    <a:bodyPr/>
                    <a:lstStyle/>
                    <a:p>
                      <a:pPr algn="ctr"/>
                      <a:endParaRPr lang="en-US">
                        <a:solidFill>
                          <a:schemeClr val="bg1"/>
                        </a:solidFill>
                      </a:endParaRPr>
                    </a:p>
                  </a:txBody>
                  <a:tcPr>
                    <a:solidFill>
                      <a:srgbClr val="003D7C"/>
                    </a:solidFill>
                  </a:tcPr>
                </a:tc>
                <a:tc>
                  <a:txBody>
                    <a:bodyPr/>
                    <a:lstStyle/>
                    <a:p>
                      <a:pPr algn="l"/>
                      <a:r>
                        <a:rPr lang="en-US"/>
                        <a:t>Results</a:t>
                      </a:r>
                    </a:p>
                  </a:txBody>
                  <a:tcPr/>
                </a:tc>
                <a:tc>
                  <a:txBody>
                    <a:bodyPr/>
                    <a:lstStyle/>
                    <a:p>
                      <a:pPr algn="ctr"/>
                      <a:r>
                        <a:rPr lang="en-US"/>
                        <a:t>All</a:t>
                      </a:r>
                    </a:p>
                  </a:txBody>
                  <a:tcPr/>
                </a:tc>
                <a:extLst>
                  <a:ext uri="{0D108BD9-81ED-4DB2-BD59-A6C34878D82A}">
                    <a16:rowId xmlns:a16="http://schemas.microsoft.com/office/drawing/2014/main" val="2848174559"/>
                  </a:ext>
                </a:extLst>
              </a:tr>
              <a:tr h="370840">
                <a:tc>
                  <a:txBody>
                    <a:bodyPr/>
                    <a:lstStyle/>
                    <a:p>
                      <a:pPr algn="ctr"/>
                      <a:endParaRPr lang="en-US">
                        <a:solidFill>
                          <a:schemeClr val="bg1"/>
                        </a:solidFill>
                      </a:endParaRPr>
                    </a:p>
                  </a:txBody>
                  <a:tcPr>
                    <a:solidFill>
                      <a:srgbClr val="7030A0"/>
                    </a:solidFill>
                  </a:tcPr>
                </a:tc>
                <a:tc>
                  <a:txBody>
                    <a:bodyPr/>
                    <a:lstStyle/>
                    <a:p>
                      <a:pPr algn="l"/>
                      <a:r>
                        <a:rPr lang="en-US"/>
                        <a:t>Project Management &amp; Update Meetings</a:t>
                      </a:r>
                    </a:p>
                  </a:txBody>
                  <a:tcPr/>
                </a:tc>
                <a:tc>
                  <a:txBody>
                    <a:bodyPr/>
                    <a:lstStyle/>
                    <a:p>
                      <a:pPr algn="ctr"/>
                      <a:r>
                        <a:rPr lang="en-US"/>
                        <a:t>Group leaders </a:t>
                      </a:r>
                    </a:p>
                  </a:txBody>
                  <a:tcPr/>
                </a:tc>
                <a:extLst>
                  <a:ext uri="{0D108BD9-81ED-4DB2-BD59-A6C34878D82A}">
                    <a16:rowId xmlns:a16="http://schemas.microsoft.com/office/drawing/2014/main" val="1002827462"/>
                  </a:ext>
                </a:extLst>
              </a:tr>
              <a:tr h="370840">
                <a:tc>
                  <a:txBody>
                    <a:bodyPr/>
                    <a:lstStyle/>
                    <a:p>
                      <a:pPr algn="ctr"/>
                      <a:endParaRPr lang="en-US"/>
                    </a:p>
                  </a:txBody>
                  <a:tcPr>
                    <a:solidFill>
                      <a:srgbClr val="FF0000"/>
                    </a:solidFill>
                  </a:tcPr>
                </a:tc>
                <a:tc>
                  <a:txBody>
                    <a:bodyPr/>
                    <a:lstStyle/>
                    <a:p>
                      <a:pPr algn="l"/>
                      <a:r>
                        <a:rPr lang="en-US"/>
                        <a:t>Log Books</a:t>
                      </a:r>
                    </a:p>
                  </a:txBody>
                  <a:tcPr/>
                </a:tc>
                <a:tc>
                  <a:txBody>
                    <a:bodyPr/>
                    <a:lstStyle/>
                    <a:p>
                      <a:pPr algn="ctr"/>
                      <a:r>
                        <a:rPr lang="en-US"/>
                        <a:t>Group members</a:t>
                      </a:r>
                    </a:p>
                  </a:txBody>
                  <a:tcPr/>
                </a:tc>
                <a:extLst>
                  <a:ext uri="{0D108BD9-81ED-4DB2-BD59-A6C34878D82A}">
                    <a16:rowId xmlns:a16="http://schemas.microsoft.com/office/drawing/2014/main" val="4284914776"/>
                  </a:ext>
                </a:extLst>
              </a:tr>
              <a:tr h="370840">
                <a:tc>
                  <a:txBody>
                    <a:bodyPr/>
                    <a:lstStyle/>
                    <a:p>
                      <a:pPr algn="ctr"/>
                      <a:endParaRPr lang="en-US"/>
                    </a:p>
                  </a:txBody>
                  <a:tcPr>
                    <a:solidFill>
                      <a:srgbClr val="FFCC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Presentation, Report &amp; References</a:t>
                      </a:r>
                    </a:p>
                  </a:txBody>
                  <a:tcPr/>
                </a:tc>
                <a:tc>
                  <a:txBody>
                    <a:bodyPr/>
                    <a:lstStyle/>
                    <a:p>
                      <a:pPr algn="ctr"/>
                      <a:r>
                        <a:rPr lang="en-US"/>
                        <a:t>All</a:t>
                      </a:r>
                    </a:p>
                  </a:txBody>
                  <a:tcPr/>
                </a:tc>
                <a:extLst>
                  <a:ext uri="{0D108BD9-81ED-4DB2-BD59-A6C34878D82A}">
                    <a16:rowId xmlns:a16="http://schemas.microsoft.com/office/drawing/2014/main" val="3814114291"/>
                  </a:ext>
                </a:extLst>
              </a:tr>
            </a:tbl>
          </a:graphicData>
        </a:graphic>
      </p:graphicFrame>
      <p:sp>
        <p:nvSpPr>
          <p:cNvPr id="5" name="TextBox 4">
            <a:extLst>
              <a:ext uri="{FF2B5EF4-FFF2-40B4-BE49-F238E27FC236}">
                <a16:creationId xmlns:a16="http://schemas.microsoft.com/office/drawing/2014/main" id="{59CA56D6-1E6C-43DA-AF6D-55EB7D3AE741}"/>
              </a:ext>
            </a:extLst>
          </p:cNvPr>
          <p:cNvSpPr txBox="1"/>
          <p:nvPr/>
        </p:nvSpPr>
        <p:spPr>
          <a:xfrm>
            <a:off x="1207770" y="4752212"/>
            <a:ext cx="9776460" cy="2031325"/>
          </a:xfrm>
          <a:prstGeom prst="rect">
            <a:avLst/>
          </a:prstGeom>
          <a:noFill/>
        </p:spPr>
        <p:txBody>
          <a:bodyPr wrap="square" rtlCol="0">
            <a:spAutoFit/>
          </a:bodyPr>
          <a:lstStyle/>
          <a:p>
            <a:r>
              <a:rPr lang="en-US"/>
              <a:t>This project is multidisciplinary &amp; organizationally complex. So do </a:t>
            </a:r>
            <a:r>
              <a:rPr lang="en-US" err="1"/>
              <a:t>prioritise</a:t>
            </a:r>
            <a:r>
              <a:rPr lang="en-US"/>
              <a:t> what is relevant to your role but not to the extent of being blinkered.</a:t>
            </a:r>
          </a:p>
          <a:p>
            <a:endParaRPr lang="en-US"/>
          </a:p>
          <a:p>
            <a:r>
              <a:rPr lang="en-US"/>
              <a:t>This lab guide has been drastically expanded further and updated post-</a:t>
            </a:r>
            <a:r>
              <a:rPr lang="en-US" err="1"/>
              <a:t>covid</a:t>
            </a:r>
            <a:r>
              <a:rPr lang="en-US"/>
              <a:t> to help inform and guide you along.</a:t>
            </a:r>
          </a:p>
          <a:p>
            <a:endParaRPr lang="en-US"/>
          </a:p>
          <a:p>
            <a:r>
              <a:rPr lang="en-US">
                <a:solidFill>
                  <a:srgbClr val="FF0000"/>
                </a:solidFill>
              </a:rPr>
              <a:t>You are expected to do your homework in reading up before coming to lab in Week 8 onwards.</a:t>
            </a:r>
          </a:p>
        </p:txBody>
      </p:sp>
      <p:sp>
        <p:nvSpPr>
          <p:cNvPr id="8" name="Right Triangle 7">
            <a:extLst>
              <a:ext uri="{FF2B5EF4-FFF2-40B4-BE49-F238E27FC236}">
                <a16:creationId xmlns:a16="http://schemas.microsoft.com/office/drawing/2014/main" id="{78699B5E-9D03-4329-B649-00AFF10FFA3A}"/>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63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3"/>
          <p:cNvGrpSpPr>
            <a:grpSpLocks/>
          </p:cNvGrpSpPr>
          <p:nvPr/>
        </p:nvGrpSpPr>
        <p:grpSpPr bwMode="auto">
          <a:xfrm>
            <a:off x="26103" y="1124744"/>
            <a:ext cx="7848918" cy="5183188"/>
            <a:chOff x="877958" y="1430338"/>
            <a:chExt cx="3694043" cy="2243591"/>
          </a:xfrm>
        </p:grpSpPr>
        <p:pic>
          <p:nvPicPr>
            <p:cNvPr id="81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592" y="1430338"/>
              <a:ext cx="3672409" cy="224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877958" y="1895204"/>
              <a:ext cx="192350" cy="1368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sp>
          <p:nvSpPr>
            <p:cNvPr id="7" name="Rectangle 6"/>
            <p:cNvSpPr/>
            <p:nvPr/>
          </p:nvSpPr>
          <p:spPr>
            <a:xfrm>
              <a:off x="910089" y="1840024"/>
              <a:ext cx="423632" cy="360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sp>
          <p:nvSpPr>
            <p:cNvPr id="8" name="Rectangle 7"/>
            <p:cNvSpPr/>
            <p:nvPr/>
          </p:nvSpPr>
          <p:spPr>
            <a:xfrm>
              <a:off x="3780026" y="3118700"/>
              <a:ext cx="711284" cy="532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grpSp>
      <p:sp>
        <p:nvSpPr>
          <p:cNvPr id="8195" name="Title 2"/>
          <p:cNvSpPr>
            <a:spLocks noGrp="1"/>
          </p:cNvSpPr>
          <p:nvPr>
            <p:ph type="title"/>
          </p:nvPr>
        </p:nvSpPr>
        <p:spPr>
          <a:xfrm>
            <a:off x="1524000" y="44451"/>
            <a:ext cx="9144000" cy="1223963"/>
          </a:xfrm>
        </p:spPr>
        <p:txBody>
          <a:bodyPr/>
          <a:lstStyle/>
          <a:p>
            <a:pPr eaLnBrk="1" hangingPunct="1"/>
            <a:r>
              <a:rPr lang="en-US" sz="4000"/>
              <a:t>Scanning Probe Microscopy Schematic</a:t>
            </a:r>
            <a:endParaRPr lang="en-SG" sz="4000"/>
          </a:p>
        </p:txBody>
      </p:sp>
      <p:sp>
        <p:nvSpPr>
          <p:cNvPr id="2" name="Rectangle 1"/>
          <p:cNvSpPr/>
          <p:nvPr/>
        </p:nvSpPr>
        <p:spPr>
          <a:xfrm>
            <a:off x="7152717" y="6165850"/>
            <a:ext cx="619125" cy="287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cs typeface="Arial" charset="0"/>
            </a:endParaRPr>
          </a:p>
        </p:txBody>
      </p:sp>
      <p:sp>
        <p:nvSpPr>
          <p:cNvPr id="8197" name="Rectangle 8"/>
          <p:cNvSpPr>
            <a:spLocks noChangeArrowheads="1"/>
          </p:cNvSpPr>
          <p:nvPr/>
        </p:nvSpPr>
        <p:spPr bwMode="auto">
          <a:xfrm>
            <a:off x="1823379" y="6490979"/>
            <a:ext cx="65882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SG"/>
              <a:t>C. Julien Chen. </a:t>
            </a:r>
            <a:r>
              <a:rPr lang="en-SG" i="1"/>
              <a:t>Introduction to Scanning </a:t>
            </a:r>
            <a:r>
              <a:rPr lang="en-SG" i="1" err="1"/>
              <a:t>Tunneling</a:t>
            </a:r>
            <a:r>
              <a:rPr lang="en-SG" i="1"/>
              <a:t> Microscopy</a:t>
            </a:r>
            <a:endParaRPr lang="en-GB" i="1"/>
          </a:p>
        </p:txBody>
      </p:sp>
      <p:sp>
        <p:nvSpPr>
          <p:cNvPr id="5" name="TextBox 4"/>
          <p:cNvSpPr txBox="1"/>
          <p:nvPr/>
        </p:nvSpPr>
        <p:spPr>
          <a:xfrm>
            <a:off x="4123376" y="5372001"/>
            <a:ext cx="1652474" cy="923330"/>
          </a:xfrm>
          <a:prstGeom prst="rect">
            <a:avLst/>
          </a:prstGeom>
          <a:solidFill>
            <a:schemeClr val="bg1"/>
          </a:solidFill>
        </p:spPr>
        <p:txBody>
          <a:bodyPr wrap="square" rtlCol="0">
            <a:spAutoFit/>
          </a:bodyPr>
          <a:lstStyle/>
          <a:p>
            <a:pPr algn="ctr"/>
            <a:r>
              <a:rPr lang="en-US"/>
              <a:t>Set Point </a:t>
            </a:r>
          </a:p>
          <a:p>
            <a:pPr algn="ctr"/>
            <a:r>
              <a:rPr lang="en-US"/>
              <a:t>Voltage</a:t>
            </a:r>
          </a:p>
          <a:p>
            <a:pPr algn="ctr"/>
            <a:endParaRPr lang="en-SG"/>
          </a:p>
        </p:txBody>
      </p:sp>
      <p:sp>
        <p:nvSpPr>
          <p:cNvPr id="9" name="Rectangle 8"/>
          <p:cNvSpPr/>
          <p:nvPr/>
        </p:nvSpPr>
        <p:spPr>
          <a:xfrm>
            <a:off x="3814639" y="4634376"/>
            <a:ext cx="1018208" cy="66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p:cNvSpPr txBox="1"/>
          <p:nvPr/>
        </p:nvSpPr>
        <p:spPr>
          <a:xfrm>
            <a:off x="3941491" y="3838143"/>
            <a:ext cx="1037463" cy="369332"/>
          </a:xfrm>
          <a:prstGeom prst="rect">
            <a:avLst/>
          </a:prstGeom>
          <a:noFill/>
        </p:spPr>
        <p:txBody>
          <a:bodyPr wrap="none" rtlCol="0">
            <a:spAutoFit/>
          </a:bodyPr>
          <a:lstStyle/>
          <a:p>
            <a:r>
              <a:rPr lang="en-US" b="1"/>
              <a:t>(~10nA)</a:t>
            </a:r>
            <a:endParaRPr lang="en-SG" b="1"/>
          </a:p>
        </p:txBody>
      </p:sp>
      <p:sp>
        <p:nvSpPr>
          <p:cNvPr id="13" name="TextBox 12"/>
          <p:cNvSpPr txBox="1"/>
          <p:nvPr/>
        </p:nvSpPr>
        <p:spPr>
          <a:xfrm>
            <a:off x="3764220" y="4549775"/>
            <a:ext cx="1157177" cy="784830"/>
          </a:xfrm>
          <a:prstGeom prst="rect">
            <a:avLst/>
          </a:prstGeom>
          <a:noFill/>
        </p:spPr>
        <p:txBody>
          <a:bodyPr wrap="square" rtlCol="0">
            <a:spAutoFit/>
          </a:bodyPr>
          <a:lstStyle/>
          <a:p>
            <a:r>
              <a:rPr lang="en-US" sz="1500" b="1"/>
              <a:t>Current to Voltage Amplifier</a:t>
            </a:r>
            <a:endParaRPr lang="en-SG" sz="1500" b="1"/>
          </a:p>
        </p:txBody>
      </p:sp>
      <p:sp>
        <p:nvSpPr>
          <p:cNvPr id="16" name="Subtitle 3">
            <a:extLst>
              <a:ext uri="{FF2B5EF4-FFF2-40B4-BE49-F238E27FC236}">
                <a16:creationId xmlns:a16="http://schemas.microsoft.com/office/drawing/2014/main" id="{C93E0711-E937-46C1-BED5-05929450F3EE}"/>
              </a:ext>
            </a:extLst>
          </p:cNvPr>
          <p:cNvSpPr txBox="1">
            <a:spLocks/>
          </p:cNvSpPr>
          <p:nvPr/>
        </p:nvSpPr>
        <p:spPr>
          <a:xfrm>
            <a:off x="8005934" y="1124744"/>
            <a:ext cx="4254865" cy="57332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Main tasks:</a:t>
            </a:r>
          </a:p>
          <a:p>
            <a:pPr>
              <a:buFont typeface="Wingdings" panose="05000000000000000000" pitchFamily="2" charset="2"/>
              <a:buChar char="ü"/>
            </a:pPr>
            <a:r>
              <a:rPr lang="en-US" sz="2400"/>
              <a:t>Design, fabricate &amp; assemble </a:t>
            </a:r>
            <a:r>
              <a:rPr lang="en-US" sz="2400" b="1">
                <a:solidFill>
                  <a:srgbClr val="EF7C00"/>
                </a:solidFill>
              </a:rPr>
              <a:t>mechanical assembly </a:t>
            </a:r>
            <a:r>
              <a:rPr lang="en-US" sz="2400"/>
              <a:t>containing (piezo, tip, sample, coarse positioner)</a:t>
            </a:r>
          </a:p>
          <a:p>
            <a:pPr>
              <a:buFont typeface="Wingdings" panose="05000000000000000000" pitchFamily="2" charset="2"/>
              <a:buChar char="ü"/>
            </a:pPr>
            <a:r>
              <a:rPr lang="en-US" sz="2400"/>
              <a:t>Test &amp; assemble </a:t>
            </a:r>
            <a:r>
              <a:rPr lang="en-US" sz="2400" b="1">
                <a:solidFill>
                  <a:srgbClr val="00B050"/>
                </a:solidFill>
              </a:rPr>
              <a:t>electronic circuitry </a:t>
            </a:r>
            <a:r>
              <a:rPr lang="en-US" sz="2400"/>
              <a:t>for closed-loop control of tip-sample distance.</a:t>
            </a:r>
          </a:p>
          <a:p>
            <a:pPr>
              <a:buFont typeface="Wingdings" panose="05000000000000000000" pitchFamily="2" charset="2"/>
              <a:buChar char="ü"/>
            </a:pPr>
            <a:r>
              <a:rPr lang="en-US" sz="2400"/>
              <a:t>Use </a:t>
            </a:r>
            <a:r>
              <a:rPr lang="en-US" sz="2400" b="1">
                <a:solidFill>
                  <a:srgbClr val="003D7C"/>
                </a:solidFill>
              </a:rPr>
              <a:t>computer-controlled</a:t>
            </a:r>
            <a:r>
              <a:rPr lang="en-US" sz="2400"/>
              <a:t> data acquisition hardware/software to log measurements.</a:t>
            </a:r>
          </a:p>
          <a:p>
            <a:pPr>
              <a:buFont typeface="Wingdings" panose="05000000000000000000" pitchFamily="2" charset="2"/>
              <a:buChar char="ü"/>
            </a:pPr>
            <a:r>
              <a:rPr lang="en-US" sz="2400" b="1">
                <a:solidFill>
                  <a:srgbClr val="FF0000"/>
                </a:solidFill>
              </a:rPr>
              <a:t>Work together</a:t>
            </a:r>
            <a:r>
              <a:rPr lang="en-US" sz="2400"/>
              <a:t> to integrate subsystems, document results, plan improvements and iterate.</a:t>
            </a:r>
          </a:p>
          <a:p>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CC1D00E-089A-4FB5-B0F0-61C579A08B6C}"/>
                  </a:ext>
                </a:extLst>
              </p:cNvPr>
              <p:cNvSpPr txBox="1"/>
              <p:nvPr/>
            </p:nvSpPr>
            <p:spPr>
              <a:xfrm>
                <a:off x="2545808" y="5474864"/>
                <a:ext cx="1512168" cy="646331"/>
              </a:xfrm>
              <a:prstGeom prst="rect">
                <a:avLst/>
              </a:prstGeom>
              <a:solidFill>
                <a:schemeClr val="bg1"/>
              </a:solidFill>
            </p:spPr>
            <p:txBody>
              <a:bodyPr wrap="square" rtlCol="0">
                <a:spAutoFit/>
              </a:bodyPr>
              <a:lstStyle/>
              <a:p>
                <a:pPr algn="ctr"/>
                <a:r>
                  <a:rPr lang="en-US"/>
                  <a:t>Voltage Bias</a:t>
                </a:r>
              </a:p>
              <a:p>
                <a:pPr algn="ctr"/>
                <a:r>
                  <a:rPr lang="en-US"/>
                  <a:t>Typ. </a:t>
                </a:r>
                <a14:m>
                  <m:oMath xmlns:m="http://schemas.openxmlformats.org/officeDocument/2006/math">
                    <m:r>
                      <a:rPr lang="en-US" b="0" i="1" smtClean="0">
                        <a:latin typeface="Cambria Math" panose="02040503050406030204" pitchFamily="18" charset="0"/>
                      </a:rPr>
                      <m:t>&lt;2 </m:t>
                    </m:r>
                    <m:r>
                      <a:rPr lang="en-US" b="0" i="1" smtClean="0">
                        <a:latin typeface="Cambria Math" panose="02040503050406030204" pitchFamily="18" charset="0"/>
                      </a:rPr>
                      <m:t>𝑉</m:t>
                    </m:r>
                  </m:oMath>
                </a14:m>
                <a:endParaRPr lang="en-US"/>
              </a:p>
            </p:txBody>
          </p:sp>
        </mc:Choice>
        <mc:Fallback xmlns="">
          <p:sp>
            <p:nvSpPr>
              <p:cNvPr id="17" name="TextBox 16">
                <a:extLst>
                  <a:ext uri="{FF2B5EF4-FFF2-40B4-BE49-F238E27FC236}">
                    <a16:creationId xmlns:a16="http://schemas.microsoft.com/office/drawing/2014/main" id="{8CC1D00E-089A-4FB5-B0F0-61C579A08B6C}"/>
                  </a:ext>
                </a:extLst>
              </p:cNvPr>
              <p:cNvSpPr txBox="1">
                <a:spLocks noRot="1" noChangeAspect="1" noMove="1" noResize="1" noEditPoints="1" noAdjustHandles="1" noChangeArrowheads="1" noChangeShapeType="1" noTextEdit="1"/>
              </p:cNvSpPr>
              <p:nvPr/>
            </p:nvSpPr>
            <p:spPr>
              <a:xfrm>
                <a:off x="2545808" y="5474864"/>
                <a:ext cx="1512168" cy="646331"/>
              </a:xfrm>
              <a:prstGeom prst="rect">
                <a:avLst/>
              </a:prstGeom>
              <a:blipFill>
                <a:blip r:embed="rId4"/>
                <a:stretch>
                  <a:fillRect t="-4717" b="-14151"/>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F3CDC89-23E8-4EA4-8321-7E66199A32AA}"/>
              </a:ext>
            </a:extLst>
          </p:cNvPr>
          <p:cNvSpPr/>
          <p:nvPr/>
        </p:nvSpPr>
        <p:spPr bwMode="auto">
          <a:xfrm>
            <a:off x="2834774" y="2201435"/>
            <a:ext cx="1106718" cy="548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sp>
        <p:nvSpPr>
          <p:cNvPr id="21" name="Right Triangle 20">
            <a:extLst>
              <a:ext uri="{FF2B5EF4-FFF2-40B4-BE49-F238E27FC236}">
                <a16:creationId xmlns:a16="http://schemas.microsoft.com/office/drawing/2014/main" id="{9DFAA11D-4ED2-4547-BBA4-662366F410F2}"/>
              </a:ext>
            </a:extLst>
          </p:cNvPr>
          <p:cNvSpPr/>
          <p:nvPr/>
        </p:nvSpPr>
        <p:spPr>
          <a:xfrm rot="5400000">
            <a:off x="0" y="0"/>
            <a:ext cx="914400" cy="914400"/>
          </a:xfrm>
          <a:prstGeom prst="r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043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9392FD55-CBFF-458D-BC5D-66167BD81EC5}"/>
              </a:ext>
            </a:extLst>
          </p:cNvPr>
          <p:cNvSpPr/>
          <p:nvPr/>
        </p:nvSpPr>
        <p:spPr>
          <a:xfrm rot="5400000">
            <a:off x="0" y="0"/>
            <a:ext cx="914400" cy="914400"/>
          </a:xfrm>
          <a:prstGeom prst="r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19288" y="1484314"/>
            <a:ext cx="8267700" cy="381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Box 2"/>
          <p:cNvSpPr txBox="1">
            <a:spLocks noChangeArrowheads="1"/>
          </p:cNvSpPr>
          <p:nvPr/>
        </p:nvSpPr>
        <p:spPr bwMode="auto">
          <a:xfrm>
            <a:off x="4367212" y="4797425"/>
            <a:ext cx="3737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at the atomic level &lt;1 µs.</a:t>
            </a:r>
            <a:endParaRPr lang="en-SG"/>
          </a:p>
        </p:txBody>
      </p:sp>
      <p:sp>
        <p:nvSpPr>
          <p:cNvPr id="12293" name="TextBox 4"/>
          <p:cNvSpPr txBox="1">
            <a:spLocks noChangeArrowheads="1"/>
          </p:cNvSpPr>
          <p:nvPr/>
        </p:nvSpPr>
        <p:spPr bwMode="auto">
          <a:xfrm>
            <a:off x="1660525" y="5877953"/>
            <a:ext cx="8785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More details will be discussed in PC2133 Applied Solid State Physics</a:t>
            </a:r>
            <a:endParaRPr lang="en-SG" sz="2000"/>
          </a:p>
        </p:txBody>
      </p:sp>
      <p:sp>
        <p:nvSpPr>
          <p:cNvPr id="7" name="Title 1">
            <a:extLst>
              <a:ext uri="{FF2B5EF4-FFF2-40B4-BE49-F238E27FC236}">
                <a16:creationId xmlns:a16="http://schemas.microsoft.com/office/drawing/2014/main" id="{58C6844A-88E9-438F-A07C-2EDC4E7D96BA}"/>
              </a:ext>
            </a:extLst>
          </p:cNvPr>
          <p:cNvSpPr txBox="1">
            <a:spLocks/>
          </p:cNvSpPr>
          <p:nvPr/>
        </p:nvSpPr>
        <p:spPr>
          <a:xfrm>
            <a:off x="914400" y="-27384"/>
            <a:ext cx="10989276" cy="1143000"/>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kern="0">
                <a:solidFill>
                  <a:srgbClr val="000000"/>
                </a:solidFill>
              </a:rPr>
              <a:t>1. Measuring Piezoelectric Disc Deflections</a:t>
            </a:r>
          </a:p>
          <a:p>
            <a:r>
              <a:rPr lang="en-GB" sz="2200" kern="0">
                <a:solidFill>
                  <a:srgbClr val="000000"/>
                </a:solidFill>
              </a:rPr>
              <a:t>What is piezoelectricity?</a:t>
            </a:r>
          </a:p>
        </p:txBody>
      </p:sp>
      <p:pic>
        <p:nvPicPr>
          <p:cNvPr id="8" name="Picture 5">
            <a:extLst>
              <a:ext uri="{FF2B5EF4-FFF2-40B4-BE49-F238E27FC236}">
                <a16:creationId xmlns:a16="http://schemas.microsoft.com/office/drawing/2014/main" id="{AC9E087D-85A1-49E7-8B3C-DA5263FC6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8" t="11742" r="59407" b="59887"/>
          <a:stretch/>
        </p:blipFill>
        <p:spPr bwMode="auto">
          <a:xfrm>
            <a:off x="1857877" y="1761867"/>
            <a:ext cx="1657761" cy="140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a:extLst>
              <a:ext uri="{FF2B5EF4-FFF2-40B4-BE49-F238E27FC236}">
                <a16:creationId xmlns:a16="http://schemas.microsoft.com/office/drawing/2014/main" id="{B812E49D-2D65-4120-8784-CAABFF0E8A6B}"/>
              </a:ext>
            </a:extLst>
          </p:cNvPr>
          <p:cNvSpPr>
            <a:spLocks noGrp="1"/>
          </p:cNvSpPr>
          <p:nvPr>
            <p:ph type="ftr" sz="quarter" idx="11"/>
          </p:nvPr>
        </p:nvSpPr>
        <p:spPr>
          <a:xfrm>
            <a:off x="1481138" y="6537325"/>
            <a:ext cx="9144000" cy="320675"/>
          </a:xfrm>
        </p:spPr>
        <p:txBody>
          <a:bodyPr/>
          <a:lstStyle/>
          <a:p>
            <a:r>
              <a:rPr lang="en-US" altLang="en-US"/>
              <a:t>From</a:t>
            </a:r>
            <a:r>
              <a:rPr lang="en-US" altLang="en-US" i="1"/>
              <a:t> Principles of Electronic Materials and Devices, Third Edition</a:t>
            </a:r>
            <a:r>
              <a:rPr lang="en-US" altLang="en-US"/>
              <a:t>, S.O. </a:t>
            </a:r>
            <a:r>
              <a:rPr lang="en-US" altLang="en-US" err="1"/>
              <a:t>Kasap</a:t>
            </a:r>
            <a:r>
              <a:rPr lang="en-US" altLang="en-US"/>
              <a:t> (© McGraw-Hill, 2005)</a:t>
            </a:r>
          </a:p>
        </p:txBody>
      </p:sp>
      <p:pic>
        <p:nvPicPr>
          <p:cNvPr id="10" name="Picture 5">
            <a:extLst>
              <a:ext uri="{FF2B5EF4-FFF2-40B4-BE49-F238E27FC236}">
                <a16:creationId xmlns:a16="http://schemas.microsoft.com/office/drawing/2014/main" id="{D4B2891E-D23E-4B7A-9CAF-30571A44A7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75" t="1076" b="54696"/>
          <a:stretch/>
        </p:blipFill>
        <p:spPr bwMode="auto">
          <a:xfrm>
            <a:off x="8014670" y="1327745"/>
            <a:ext cx="2431080" cy="219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D5226926-578D-4676-800D-0B1220A3E8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573" t="59933" r="2402" b="5711"/>
          <a:stretch/>
        </p:blipFill>
        <p:spPr bwMode="auto">
          <a:xfrm>
            <a:off x="8127942" y="3700899"/>
            <a:ext cx="1881428" cy="170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a:extLst>
              <a:ext uri="{FF2B5EF4-FFF2-40B4-BE49-F238E27FC236}">
                <a16:creationId xmlns:a16="http://schemas.microsoft.com/office/drawing/2014/main" id="{731153AA-F1FC-42D9-A025-FB0F653105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6" t="58663" r="45353" b="9134"/>
          <a:stretch/>
        </p:blipFill>
        <p:spPr bwMode="auto">
          <a:xfrm>
            <a:off x="1848739" y="3674860"/>
            <a:ext cx="2487768" cy="1595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20">
            <a:extLst>
              <a:ext uri="{FF2B5EF4-FFF2-40B4-BE49-F238E27FC236}">
                <a16:creationId xmlns:a16="http://schemas.microsoft.com/office/drawing/2014/main" id="{2DB3D7DB-FD4F-49DD-A8B8-45A3D7834D95}"/>
              </a:ext>
            </a:extLst>
          </p:cNvPr>
          <p:cNvSpPr/>
          <p:nvPr/>
        </p:nvSpPr>
        <p:spPr>
          <a:xfrm rot="5400000">
            <a:off x="0" y="0"/>
            <a:ext cx="914400" cy="914400"/>
          </a:xfrm>
          <a:prstGeom prst="r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750771" y="1003030"/>
                <a:ext cx="10618450" cy="4870232"/>
              </a:xfrm>
            </p:spPr>
            <p:txBody>
              <a:bodyPr>
                <a:normAutofit/>
              </a:bodyPr>
              <a:lstStyle/>
              <a:p>
                <a:endParaRPr lang="en-SG" sz="2400"/>
              </a:p>
              <a:p>
                <a:endParaRPr lang="en-SG" sz="2400"/>
              </a:p>
              <a:p>
                <a:endParaRPr lang="en-SG" sz="2400"/>
              </a:p>
              <a:p>
                <a:endParaRPr lang="en-SG" sz="2400"/>
              </a:p>
              <a:p>
                <a:endParaRPr lang="en-SG" sz="2400"/>
              </a:p>
              <a:p>
                <a:endParaRPr lang="en-SG" sz="2400"/>
              </a:p>
              <a:p>
                <a:r>
                  <a:rPr lang="en-SG" sz="2000"/>
                  <a:t>Ascertain the direction and magnitude of deflection by focusing and refocusing on the piezo surface</a:t>
                </a:r>
                <a:r>
                  <a:rPr lang="zh-CN" altLang="en-US" sz="2000"/>
                  <a:t> </a:t>
                </a:r>
                <a:r>
                  <a:rPr lang="en-US" altLang="zh-CN" sz="2000"/>
                  <a:t>as it deflects with applied voltage </a:t>
                </a:r>
                <a:r>
                  <a:rPr lang="en-SG" sz="2000"/>
                  <a:t>with an optical microscope to find a rough µm/V value. This is limited by the accuracy of an optical microscope </a:t>
                </a:r>
                <a:r>
                  <a:rPr lang="en-SG" sz="2000">
                    <a:solidFill>
                      <a:srgbClr val="FF0000"/>
                    </a:solidFill>
                  </a:rPr>
                  <a:t>(By how much?)</a:t>
                </a:r>
                <a:r>
                  <a:rPr lang="en-SG" sz="2000"/>
                  <a:t>.</a:t>
                </a:r>
              </a:p>
              <a:p>
                <a:r>
                  <a:rPr lang="en-GB" sz="2000"/>
                  <a:t>You will be able to do a finer characterisation in-system when you have assembled your working prototype (by observing how the control electronics will vary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𝑝𝑖𝑒𝑧𝑜</m:t>
                        </m:r>
                      </m:sub>
                    </m:sSub>
                  </m:oMath>
                </a14:m>
                <a:r>
                  <a:rPr lang="en-GB" sz="2000"/>
                  <a:t> when you change tip-sample </a:t>
                </a:r>
                <a:r>
                  <a:rPr lang="en-GB" sz="2000" err="1"/>
                  <a:t>tunneling</a:t>
                </a:r>
                <a:r>
                  <a:rPr lang="en-GB" sz="2000"/>
                  <a:t> distance by adjusting the </a:t>
                </a:r>
                <a:r>
                  <a:rPr lang="en-GB" sz="2000" err="1"/>
                  <a:t>micrometer</a:t>
                </a:r>
                <a:r>
                  <a:rPr lang="en-GB" sz="2000"/>
                  <a:t> that will serve as the coarse positioner).</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750771" y="1003030"/>
                <a:ext cx="10618450" cy="4870232"/>
              </a:xfrm>
              <a:blipFill>
                <a:blip r:embed="rId2"/>
                <a:stretch>
                  <a:fillRect l="-517"/>
                </a:stretch>
              </a:blipFill>
            </p:spPr>
            <p:txBody>
              <a:bodyPr/>
              <a:lstStyle/>
              <a:p>
                <a:r>
                  <a:rPr lang="en-US">
                    <a:noFill/>
                  </a:rPr>
                  <a:t> </a:t>
                </a:r>
              </a:p>
            </p:txBody>
          </p:sp>
        </mc:Fallback>
      </mc:AlternateContent>
      <p:sp>
        <p:nvSpPr>
          <p:cNvPr id="19" name="Title 1"/>
          <p:cNvSpPr txBox="1">
            <a:spLocks/>
          </p:cNvSpPr>
          <p:nvPr/>
        </p:nvSpPr>
        <p:spPr>
          <a:xfrm>
            <a:off x="914400" y="-27384"/>
            <a:ext cx="10989276" cy="1143000"/>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kern="0">
                <a:solidFill>
                  <a:srgbClr val="000000"/>
                </a:solidFill>
              </a:rPr>
              <a:t>1. Measuring Piezoelectric Disc Deflections</a:t>
            </a:r>
          </a:p>
        </p:txBody>
      </p:sp>
      <p:pic>
        <p:nvPicPr>
          <p:cNvPr id="13316" name="Picture 8" descr="http://www.geocities.com/spm_stm/disk_drawing_side_u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81201" y="5822447"/>
            <a:ext cx="25241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2" descr="http://www.geocities.com/spm_stm/disk_drawing_side_down.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69214" y="5822447"/>
            <a:ext cx="25241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Rectangle 11"/>
          <p:cNvSpPr>
            <a:spLocks noChangeArrowheads="1"/>
          </p:cNvSpPr>
          <p:nvPr/>
        </p:nvSpPr>
        <p:spPr bwMode="auto">
          <a:xfrm>
            <a:off x="2100263" y="5822448"/>
            <a:ext cx="2286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GB" sz="1600" b="1">
                <a:solidFill>
                  <a:srgbClr val="FF0000"/>
                </a:solidFill>
                <a:latin typeface="Book Antiqua" pitchFamily="18" charset="0"/>
                <a:cs typeface="Arial" charset="0"/>
              </a:rPr>
              <a:t>V+      Bow Up      V+</a:t>
            </a:r>
          </a:p>
        </p:txBody>
      </p:sp>
      <p:sp>
        <p:nvSpPr>
          <p:cNvPr id="13321" name="Rectangle 13"/>
          <p:cNvSpPr>
            <a:spLocks noChangeArrowheads="1"/>
          </p:cNvSpPr>
          <p:nvPr/>
        </p:nvSpPr>
        <p:spPr bwMode="auto">
          <a:xfrm>
            <a:off x="7788275" y="5827211"/>
            <a:ext cx="2286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GB" sz="1600" b="1">
                <a:solidFill>
                  <a:srgbClr val="FF0000"/>
                </a:solidFill>
                <a:latin typeface="Book Antiqua" pitchFamily="18" charset="0"/>
                <a:cs typeface="Arial" charset="0"/>
              </a:rPr>
              <a:t>V-      Bow down      V-</a:t>
            </a:r>
          </a:p>
        </p:txBody>
      </p:sp>
      <p:sp>
        <p:nvSpPr>
          <p:cNvPr id="13322" name="Rectangle 14"/>
          <p:cNvSpPr>
            <a:spLocks noChangeArrowheads="1"/>
          </p:cNvSpPr>
          <p:nvPr/>
        </p:nvSpPr>
        <p:spPr bwMode="auto">
          <a:xfrm>
            <a:off x="2100263" y="6379661"/>
            <a:ext cx="2286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GB" sz="1600" b="1">
                <a:solidFill>
                  <a:srgbClr val="FF0000"/>
                </a:solidFill>
                <a:latin typeface="Book Antiqua" pitchFamily="18" charset="0"/>
                <a:cs typeface="Arial" charset="0"/>
              </a:rPr>
              <a:t>V-      Bow Up      V-</a:t>
            </a:r>
          </a:p>
        </p:txBody>
      </p:sp>
      <p:sp>
        <p:nvSpPr>
          <p:cNvPr id="13323" name="Rectangle 15"/>
          <p:cNvSpPr>
            <a:spLocks noChangeArrowheads="1"/>
          </p:cNvSpPr>
          <p:nvPr/>
        </p:nvSpPr>
        <p:spPr bwMode="auto">
          <a:xfrm>
            <a:off x="7732713" y="6430460"/>
            <a:ext cx="23415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GB" sz="1600" b="1">
                <a:solidFill>
                  <a:srgbClr val="FF0000"/>
                </a:solidFill>
                <a:latin typeface="Book Antiqua" pitchFamily="18" charset="0"/>
                <a:cs typeface="Arial" charset="0"/>
              </a:rPr>
              <a:t>V+     Bow down    V+</a:t>
            </a:r>
          </a:p>
        </p:txBody>
      </p:sp>
      <p:sp>
        <p:nvSpPr>
          <p:cNvPr id="17" name="Rectangle 2"/>
          <p:cNvSpPr>
            <a:spLocks noChangeArrowheads="1"/>
          </p:cNvSpPr>
          <p:nvPr/>
        </p:nvSpPr>
        <p:spPr bwMode="auto">
          <a:xfrm>
            <a:off x="10029480" y="6618446"/>
            <a:ext cx="25291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SG" sz="1200" i="1">
                <a:solidFill>
                  <a:srgbClr val="000000"/>
                </a:solidFill>
                <a:cs typeface="Arial" charset="0"/>
              </a:rPr>
              <a:t>Schematics by John D. Alexander.</a:t>
            </a:r>
            <a:endParaRPr lang="en-GB" sz="1200" i="1">
              <a:solidFill>
                <a:srgbClr val="000000"/>
              </a:solidFill>
              <a:cs typeface="Arial" charset="0"/>
            </a:endParaRPr>
          </a:p>
        </p:txBody>
      </p:sp>
      <p:pic>
        <p:nvPicPr>
          <p:cNvPr id="20" name="Picture 2" descr="http://www.geocities.com/spm_stm/disk_drawing_side_s.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25207" y="5822447"/>
            <a:ext cx="2524125" cy="895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dia.digikey.com/photos/Projects%20Unlimited%20Photos/APS4812B-LW100R.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961185" y="1115616"/>
            <a:ext cx="1522692" cy="1633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2818385345"/>
              </p:ext>
            </p:extLst>
          </p:nvPr>
        </p:nvGraphicFramePr>
        <p:xfrm>
          <a:off x="3803491" y="2787034"/>
          <a:ext cx="7091681" cy="741680"/>
        </p:xfrm>
        <a:graphic>
          <a:graphicData uri="http://schemas.openxmlformats.org/drawingml/2006/table">
            <a:tbl>
              <a:tblPr firstRow="1" bandRow="1">
                <a:tableStyleId>{7E9639D4-E3E2-4D34-9284-5A2195B3D0D7}</a:tableStyleId>
              </a:tblPr>
              <a:tblGrid>
                <a:gridCol w="2269173">
                  <a:extLst>
                    <a:ext uri="{9D8B030D-6E8A-4147-A177-3AD203B41FA5}">
                      <a16:colId xmlns:a16="http://schemas.microsoft.com/office/drawing/2014/main" val="20000"/>
                    </a:ext>
                  </a:extLst>
                </a:gridCol>
                <a:gridCol w="4822508">
                  <a:extLst>
                    <a:ext uri="{9D8B030D-6E8A-4147-A177-3AD203B41FA5}">
                      <a16:colId xmlns:a16="http://schemas.microsoft.com/office/drawing/2014/main" val="20001"/>
                    </a:ext>
                  </a:extLst>
                </a:gridCol>
              </a:tblGrid>
              <a:tr h="370840">
                <a:tc>
                  <a:txBody>
                    <a:bodyPr/>
                    <a:lstStyle/>
                    <a:p>
                      <a:pPr algn="ctr"/>
                      <a:r>
                        <a:rPr lang="en-US" sz="1600">
                          <a:solidFill>
                            <a:schemeClr val="tx1"/>
                          </a:solidFill>
                        </a:rPr>
                        <a:t>Piezo Model Number</a:t>
                      </a:r>
                      <a:endParaRPr lang="en-GB"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a:solidFill>
                            <a:schemeClr val="tx1"/>
                          </a:solidFill>
                        </a:rPr>
                        <a:t>APS4812B-LW100-R</a:t>
                      </a:r>
                      <a:endParaRPr lang="en-GB"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r>
                        <a:rPr lang="en-US" sz="1600">
                          <a:solidFill>
                            <a:schemeClr val="bg1"/>
                          </a:solidFill>
                        </a:rPr>
                        <a:t>Drawing</a:t>
                      </a:r>
                      <a:r>
                        <a:rPr lang="en-US" sz="1600" baseline="0">
                          <a:solidFill>
                            <a:schemeClr val="bg1"/>
                          </a:solidFill>
                        </a:rPr>
                        <a:t> &amp; Specifications</a:t>
                      </a:r>
                      <a:endParaRPr lang="en-GB" sz="16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600">
                          <a:hlinkClick r:id="rId7"/>
                        </a:rPr>
                        <a:t>http://www.puiaudio.com/pdf/APS4812B-LW100-R.pdf</a:t>
                      </a:r>
                      <a:r>
                        <a:rPr lang="en-US" sz="1600"/>
                        <a:t> </a:t>
                      </a:r>
                      <a:endParaRPr lang="en-GB"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3" name="Straight Arrow Connector 2"/>
          <p:cNvCxnSpPr/>
          <p:nvPr/>
        </p:nvCxnSpPr>
        <p:spPr>
          <a:xfrm flipH="1">
            <a:off x="7483878" y="1781941"/>
            <a:ext cx="943199"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422510" y="1120221"/>
            <a:ext cx="3398905" cy="1631216"/>
          </a:xfrm>
          <a:prstGeom prst="rect">
            <a:avLst/>
          </a:prstGeom>
          <a:noFill/>
        </p:spPr>
        <p:txBody>
          <a:bodyPr wrap="square" rtlCol="0">
            <a:spAutoFit/>
          </a:bodyPr>
          <a:lstStyle/>
          <a:p>
            <a:r>
              <a:rPr lang="en-US" sz="2000" i="1">
                <a:solidFill>
                  <a:srgbClr val="00B050"/>
                </a:solidFill>
              </a:rPr>
              <a:t>Notice the ABS ring&amp; silicone adhesive at its sides. This allows you to mount the piezo yet be able to deflect up and down with ease.</a:t>
            </a:r>
          </a:p>
        </p:txBody>
      </p:sp>
      <p:sp>
        <p:nvSpPr>
          <p:cNvPr id="18" name="TextBox 17"/>
          <p:cNvSpPr txBox="1"/>
          <p:nvPr/>
        </p:nvSpPr>
        <p:spPr>
          <a:xfrm>
            <a:off x="831004" y="1605836"/>
            <a:ext cx="2412259" cy="1631216"/>
          </a:xfrm>
          <a:prstGeom prst="rect">
            <a:avLst/>
          </a:prstGeom>
          <a:noFill/>
          <a:ln w="38100">
            <a:solidFill>
              <a:srgbClr val="FF0000"/>
            </a:solidFill>
          </a:ln>
        </p:spPr>
        <p:txBody>
          <a:bodyPr wrap="square" rtlCol="0">
            <a:spAutoFit/>
          </a:bodyPr>
          <a:lstStyle/>
          <a:p>
            <a:r>
              <a:rPr lang="en-US" sz="2000"/>
              <a:t>How you mount your piezo securely is crucial for accurate </a:t>
            </a:r>
            <a:r>
              <a:rPr lang="en-US" sz="2000" err="1"/>
              <a:t>characterisation</a:t>
            </a:r>
            <a:r>
              <a:rPr lang="en-US" sz="2000"/>
              <a:t> of deflection!</a:t>
            </a:r>
          </a:p>
        </p:txBody>
      </p:sp>
    </p:spTree>
    <p:extLst>
      <p:ext uri="{BB962C8B-B14F-4D97-AF65-F5344CB8AC3E}">
        <p14:creationId xmlns:p14="http://schemas.microsoft.com/office/powerpoint/2010/main" val="361520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AC286D1-5A50-4DF0-8817-26BEE1D8B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5796"/>
            <a:ext cx="5729973" cy="5729973"/>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p:cNvSpPr txBox="1">
            <a:spLocks/>
          </p:cNvSpPr>
          <p:nvPr/>
        </p:nvSpPr>
        <p:spPr>
          <a:xfrm>
            <a:off x="914400" y="-27384"/>
            <a:ext cx="10956324" cy="1143000"/>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kern="0">
                <a:solidFill>
                  <a:srgbClr val="000000"/>
                </a:solidFill>
              </a:rPr>
              <a:t>1. Measuring Piezoelectric Disc Deflections</a:t>
            </a:r>
          </a:p>
        </p:txBody>
      </p:sp>
      <p:sp>
        <p:nvSpPr>
          <p:cNvPr id="9" name="Rectangle 8">
            <a:extLst>
              <a:ext uri="{FF2B5EF4-FFF2-40B4-BE49-F238E27FC236}">
                <a16:creationId xmlns:a16="http://schemas.microsoft.com/office/drawing/2014/main" id="{31B647B2-367F-4F25-A964-D08553C55FD1}"/>
              </a:ext>
            </a:extLst>
          </p:cNvPr>
          <p:cNvSpPr/>
          <p:nvPr/>
        </p:nvSpPr>
        <p:spPr>
          <a:xfrm>
            <a:off x="-57665" y="6550223"/>
            <a:ext cx="10280822" cy="307777"/>
          </a:xfrm>
          <a:prstGeom prst="rect">
            <a:avLst/>
          </a:prstGeom>
        </p:spPr>
        <p:txBody>
          <a:bodyPr wrap="square">
            <a:spAutoFit/>
          </a:bodyPr>
          <a:lstStyle/>
          <a:p>
            <a:r>
              <a:rPr lang="en-GB" sz="1400">
                <a:hlinkClick r:id="rId3"/>
              </a:rPr>
              <a:t>https://arf.berkeley.edu/files/webfiles/all/arf/equipment/laboratory/microscope/oly_bx51/olympus_bx-51_bx52_microscope_manual.pdf</a:t>
            </a:r>
            <a:r>
              <a:rPr lang="en-GB" sz="1400"/>
              <a:t> </a:t>
            </a:r>
          </a:p>
        </p:txBody>
      </p:sp>
      <p:pic>
        <p:nvPicPr>
          <p:cNvPr id="11" name="Picture 10">
            <a:extLst>
              <a:ext uri="{FF2B5EF4-FFF2-40B4-BE49-F238E27FC236}">
                <a16:creationId xmlns:a16="http://schemas.microsoft.com/office/drawing/2014/main" id="{478DDA82-05A7-43CF-8DC4-7EA48D2F3AA9}"/>
              </a:ext>
            </a:extLst>
          </p:cNvPr>
          <p:cNvPicPr>
            <a:picLocks noChangeAspect="1"/>
          </p:cNvPicPr>
          <p:nvPr/>
        </p:nvPicPr>
        <p:blipFill rotWithShape="1">
          <a:blip r:embed="rId4"/>
          <a:srcRect l="50000" t="13333" r="6172" b="7222"/>
          <a:stretch/>
        </p:blipFill>
        <p:spPr>
          <a:xfrm>
            <a:off x="6367793" y="914400"/>
            <a:ext cx="5343525" cy="5448300"/>
          </a:xfrm>
          <a:prstGeom prst="rect">
            <a:avLst/>
          </a:prstGeom>
        </p:spPr>
      </p:pic>
      <p:sp>
        <p:nvSpPr>
          <p:cNvPr id="12" name="Rectangle 11">
            <a:extLst>
              <a:ext uri="{FF2B5EF4-FFF2-40B4-BE49-F238E27FC236}">
                <a16:creationId xmlns:a16="http://schemas.microsoft.com/office/drawing/2014/main" id="{DCDD1356-5A9D-4FB7-9D28-684F9C53053F}"/>
              </a:ext>
            </a:extLst>
          </p:cNvPr>
          <p:cNvSpPr/>
          <p:nvPr/>
        </p:nvSpPr>
        <p:spPr>
          <a:xfrm>
            <a:off x="6367793" y="5263978"/>
            <a:ext cx="1646793" cy="395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ADC9277-15B9-41AC-8E25-6188B1C467DD}"/>
              </a:ext>
            </a:extLst>
          </p:cNvPr>
          <p:cNvSpPr/>
          <p:nvPr/>
        </p:nvSpPr>
        <p:spPr>
          <a:xfrm>
            <a:off x="10683647" y="2061519"/>
            <a:ext cx="1027672" cy="29141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7A47AD79-8830-4A85-B579-B3791B0D321D}"/>
              </a:ext>
            </a:extLst>
          </p:cNvPr>
          <p:cNvSpPr/>
          <p:nvPr/>
        </p:nvSpPr>
        <p:spPr>
          <a:xfrm>
            <a:off x="10041094" y="5104883"/>
            <a:ext cx="1528119" cy="257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1AED3D0F-5784-4D99-BA85-C1835D8EC270}"/>
              </a:ext>
            </a:extLst>
          </p:cNvPr>
          <p:cNvSpPr/>
          <p:nvPr/>
        </p:nvSpPr>
        <p:spPr>
          <a:xfrm>
            <a:off x="6380536" y="934994"/>
            <a:ext cx="1288061" cy="395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995BCD25-4BBF-4B3B-AFC6-B5DDB7556294}"/>
              </a:ext>
            </a:extLst>
          </p:cNvPr>
          <p:cNvSpPr/>
          <p:nvPr/>
        </p:nvSpPr>
        <p:spPr>
          <a:xfrm>
            <a:off x="6439098" y="2221239"/>
            <a:ext cx="1027672" cy="307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5BFE5B1-278E-4F01-986B-BA0E17F5DE52}"/>
              </a:ext>
            </a:extLst>
          </p:cNvPr>
          <p:cNvSpPr/>
          <p:nvPr/>
        </p:nvSpPr>
        <p:spPr>
          <a:xfrm>
            <a:off x="6439098" y="3619023"/>
            <a:ext cx="1349527" cy="307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Arrow: Right 1">
            <a:extLst>
              <a:ext uri="{FF2B5EF4-FFF2-40B4-BE49-F238E27FC236}">
                <a16:creationId xmlns:a16="http://schemas.microsoft.com/office/drawing/2014/main" id="{7B3E5DA2-7C4A-49A6-991B-7F5AD0D70307}"/>
              </a:ext>
            </a:extLst>
          </p:cNvPr>
          <p:cNvSpPr/>
          <p:nvPr/>
        </p:nvSpPr>
        <p:spPr>
          <a:xfrm>
            <a:off x="6183712" y="3619023"/>
            <a:ext cx="208911"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1F034E3-F49C-4AE6-9FBB-9DF2B7990762}"/>
                  </a:ext>
                </a:extLst>
              </p:cNvPr>
              <p:cNvSpPr txBox="1"/>
              <p:nvPr/>
            </p:nvSpPr>
            <p:spPr>
              <a:xfrm>
                <a:off x="4897727" y="3429000"/>
                <a:ext cx="1225123" cy="646331"/>
              </a:xfrm>
              <a:prstGeom prst="rect">
                <a:avLst/>
              </a:prstGeom>
              <a:solidFill>
                <a:schemeClr val="accent1">
                  <a:lumMod val="20000"/>
                  <a:lumOff val="80000"/>
                </a:schemeClr>
              </a:solidFill>
            </p:spPr>
            <p:txBody>
              <a:bodyPr wrap="square" rtlCol="0">
                <a:spAutoFit/>
              </a:bodyPr>
              <a:lstStyle/>
              <a:p>
                <a:pPr algn="ct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𝑚</m:t>
                    </m:r>
                  </m:oMath>
                </a14:m>
                <a:r>
                  <a:rPr lang="en-GB"/>
                  <a:t> graduation</a:t>
                </a:r>
              </a:p>
            </p:txBody>
          </p:sp>
        </mc:Choice>
        <mc:Fallback xmlns="">
          <p:sp>
            <p:nvSpPr>
              <p:cNvPr id="3" name="TextBox 2">
                <a:extLst>
                  <a:ext uri="{FF2B5EF4-FFF2-40B4-BE49-F238E27FC236}">
                    <a16:creationId xmlns:a16="http://schemas.microsoft.com/office/drawing/2014/main" id="{C1F034E3-F49C-4AE6-9FBB-9DF2B7990762}"/>
                  </a:ext>
                </a:extLst>
              </p:cNvPr>
              <p:cNvSpPr txBox="1">
                <a:spLocks noRot="1" noChangeAspect="1" noMove="1" noResize="1" noEditPoints="1" noAdjustHandles="1" noChangeArrowheads="1" noChangeShapeType="1" noTextEdit="1"/>
              </p:cNvSpPr>
              <p:nvPr/>
            </p:nvSpPr>
            <p:spPr>
              <a:xfrm>
                <a:off x="4897727" y="3429000"/>
                <a:ext cx="1225123" cy="646331"/>
              </a:xfrm>
              <a:prstGeom prst="rect">
                <a:avLst/>
              </a:prstGeom>
              <a:blipFill>
                <a:blip r:embed="rId5"/>
                <a:stretch>
                  <a:fillRect l="-3483" r="-3483" b="-13208"/>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70A3948E-A9D8-4715-A239-3263F9DE89E2}"/>
              </a:ext>
            </a:extLst>
          </p:cNvPr>
          <p:cNvSpPr/>
          <p:nvPr/>
        </p:nvSpPr>
        <p:spPr>
          <a:xfrm rot="8100465">
            <a:off x="3373662" y="4538016"/>
            <a:ext cx="1735998"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EE91C59F-01BD-4807-82A6-C0602125CA04}"/>
              </a:ext>
            </a:extLst>
          </p:cNvPr>
          <p:cNvSpPr/>
          <p:nvPr/>
        </p:nvSpPr>
        <p:spPr>
          <a:xfrm>
            <a:off x="1204423" y="3402231"/>
            <a:ext cx="384597" cy="307777"/>
          </a:xfrm>
          <a:prstGeom prst="rightArrow">
            <a:avLst/>
          </a:prstGeom>
          <a:solidFill>
            <a:srgbClr val="00B05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8A43359-87F7-4B3C-8287-F51473E9AFCE}"/>
              </a:ext>
            </a:extLst>
          </p:cNvPr>
          <p:cNvSpPr txBox="1"/>
          <p:nvPr/>
        </p:nvSpPr>
        <p:spPr>
          <a:xfrm>
            <a:off x="0" y="2529016"/>
            <a:ext cx="1143561" cy="1477328"/>
          </a:xfrm>
          <a:prstGeom prst="rect">
            <a:avLst/>
          </a:prstGeom>
          <a:solidFill>
            <a:schemeClr val="accent6">
              <a:lumMod val="40000"/>
              <a:lumOff val="60000"/>
            </a:schemeClr>
          </a:solidFill>
        </p:spPr>
        <p:txBody>
          <a:bodyPr wrap="square" rtlCol="0">
            <a:spAutoFit/>
          </a:bodyPr>
          <a:lstStyle/>
          <a:p>
            <a:pPr algn="ctr"/>
            <a:r>
              <a:rPr lang="en-GB"/>
              <a:t>Rotate in increasing magnification</a:t>
            </a:r>
          </a:p>
          <a:p>
            <a:pPr algn="ctr"/>
            <a:r>
              <a:rPr lang="en-GB">
                <a:solidFill>
                  <a:srgbClr val="FF0000"/>
                </a:solidFill>
              </a:rPr>
              <a:t>(Why?)</a:t>
            </a:r>
          </a:p>
        </p:txBody>
      </p:sp>
      <p:sp>
        <p:nvSpPr>
          <p:cNvPr id="18" name="Right Triangle 17">
            <a:extLst>
              <a:ext uri="{FF2B5EF4-FFF2-40B4-BE49-F238E27FC236}">
                <a16:creationId xmlns:a16="http://schemas.microsoft.com/office/drawing/2014/main" id="{EB5487E2-148D-447E-9378-7737357E592C}"/>
              </a:ext>
            </a:extLst>
          </p:cNvPr>
          <p:cNvSpPr/>
          <p:nvPr/>
        </p:nvSpPr>
        <p:spPr>
          <a:xfrm rot="5400000">
            <a:off x="0" y="0"/>
            <a:ext cx="914400" cy="914400"/>
          </a:xfrm>
          <a:prstGeom prst="r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697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5601" y="1466722"/>
            <a:ext cx="6342032" cy="4154984"/>
          </a:xfrm>
          <a:prstGeom prst="rect">
            <a:avLst/>
          </a:prstGeom>
        </p:spPr>
        <p:txBody>
          <a:bodyPr wrap="square">
            <a:spAutoFit/>
          </a:bodyPr>
          <a:lstStyle/>
          <a:p>
            <a:pPr algn="ctr"/>
            <a:r>
              <a:rPr lang="en-SG" sz="3200" i="1">
                <a:solidFill>
                  <a:srgbClr val="FF0000"/>
                </a:solidFill>
                <a:latin typeface="Myriad Pro" pitchFamily="34" charset="0"/>
              </a:rPr>
              <a:t>“</a:t>
            </a:r>
            <a:r>
              <a:rPr lang="en-SG" sz="2400" i="1">
                <a:latin typeface="Myriad Pro" pitchFamily="34" charset="0"/>
              </a:rPr>
              <a:t>When you’re a carpenter making a beautiful chest of drawers, you’re not going to use a piece of plywood on the back, even though it faces the wall and </a:t>
            </a:r>
            <a:r>
              <a:rPr lang="en-SG" sz="2400" b="1" i="1">
                <a:solidFill>
                  <a:srgbClr val="FF0000"/>
                </a:solidFill>
                <a:latin typeface="Myriad Pro" pitchFamily="34" charset="0"/>
              </a:rPr>
              <a:t>nobody will ever see it</a:t>
            </a:r>
            <a:r>
              <a:rPr lang="en-SG" sz="2400" i="1">
                <a:latin typeface="Myriad Pro" pitchFamily="34" charset="0"/>
              </a:rPr>
              <a:t>. You’ll know it’s there, so you’re going to use a beautiful piece of wood in the back. For you to sleep well at night, the aesthetic, the quality, has to be carried all the way through.</a:t>
            </a:r>
            <a:r>
              <a:rPr lang="en-SG" sz="3200" i="1">
                <a:solidFill>
                  <a:srgbClr val="FF0000"/>
                </a:solidFill>
                <a:latin typeface="Myriad Pro" pitchFamily="34" charset="0"/>
              </a:rPr>
              <a:t>”</a:t>
            </a:r>
          </a:p>
          <a:p>
            <a:endParaRPr lang="en-SG" sz="3200" i="1">
              <a:solidFill>
                <a:srgbClr val="FF0000"/>
              </a:solidFill>
              <a:latin typeface="Myriad Pro" pitchFamily="34" charset="0"/>
            </a:endParaRPr>
          </a:p>
          <a:p>
            <a:pPr algn="r"/>
            <a:r>
              <a:rPr lang="en-SG" sz="2400" i="1">
                <a:latin typeface="Myriad Pro" pitchFamily="34" charset="0"/>
              </a:rPr>
              <a:t>- Steve Jobs -</a:t>
            </a:r>
            <a:endParaRPr lang="en-GB" sz="2400">
              <a:latin typeface="Myriad Pro" pitchFamily="34" charset="0"/>
            </a:endParaRPr>
          </a:p>
        </p:txBody>
      </p:sp>
      <p:sp>
        <p:nvSpPr>
          <p:cNvPr id="5" name="Title 4"/>
          <p:cNvSpPr>
            <a:spLocks noGrp="1"/>
          </p:cNvSpPr>
          <p:nvPr>
            <p:ph type="title"/>
          </p:nvPr>
        </p:nvSpPr>
        <p:spPr>
          <a:xfrm>
            <a:off x="355601" y="0"/>
            <a:ext cx="6342032" cy="1503040"/>
          </a:xfrm>
        </p:spPr>
        <p:txBody>
          <a:bodyPr>
            <a:normAutofit/>
          </a:bodyPr>
          <a:lstStyle/>
          <a:p>
            <a:pPr algn="ctr"/>
            <a:r>
              <a:rPr lang="en-US" sz="6000">
                <a:latin typeface="Myriad Pro" pitchFamily="34" charset="0"/>
              </a:rPr>
              <a:t>Craft, Above All</a:t>
            </a:r>
            <a:endParaRPr lang="en-GB" sz="6000">
              <a:latin typeface="Myriad Pro" pitchFamily="34" charset="0"/>
            </a:endParaRPr>
          </a:p>
        </p:txBody>
      </p:sp>
      <p:pic>
        <p:nvPicPr>
          <p:cNvPr id="1026" name="Picture 2" descr="http://upload.wikimedia.org/wikipedia/commons/7/72/Apple_Macintosh_128Kb_nake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a:spLocks noChangeArrowheads="1"/>
          </p:cNvSpPr>
          <p:nvPr/>
        </p:nvSpPr>
        <p:spPr bwMode="auto">
          <a:xfrm>
            <a:off x="10193679" y="6545036"/>
            <a:ext cx="1800200" cy="276999"/>
          </a:xfrm>
          <a:prstGeom prst="rect">
            <a:avLst/>
          </a:prstGeom>
          <a:solidFill>
            <a:schemeClr val="tx1">
              <a:alpha val="75000"/>
            </a:schemeClr>
          </a:solidFill>
          <a:ln>
            <a:noFill/>
          </a:ln>
        </p:spPr>
        <p:txBody>
          <a:bodyPr wrap="square">
            <a:spAutoFit/>
          </a:bodyPr>
          <a:lstStyle/>
          <a:p>
            <a:r>
              <a:rPr lang="en-SG" sz="1200" i="1">
                <a:solidFill>
                  <a:schemeClr val="bg1"/>
                </a:solidFill>
              </a:rPr>
              <a:t>Image credit: Wikipedia</a:t>
            </a:r>
            <a:endParaRPr lang="en-GB" sz="1200" i="1">
              <a:solidFill>
                <a:schemeClr val="bg1"/>
              </a:solidFill>
            </a:endParaRPr>
          </a:p>
        </p:txBody>
      </p:sp>
      <p:sp>
        <p:nvSpPr>
          <p:cNvPr id="2" name="TextBox 1"/>
          <p:cNvSpPr txBox="1"/>
          <p:nvPr/>
        </p:nvSpPr>
        <p:spPr>
          <a:xfrm>
            <a:off x="355602" y="5760205"/>
            <a:ext cx="6342028" cy="923330"/>
          </a:xfrm>
          <a:prstGeom prst="rect">
            <a:avLst/>
          </a:prstGeom>
          <a:noFill/>
        </p:spPr>
        <p:txBody>
          <a:bodyPr wrap="square" rtlCol="0">
            <a:spAutoFit/>
          </a:bodyPr>
          <a:lstStyle/>
          <a:p>
            <a:r>
              <a:rPr lang="en-US" b="1"/>
              <a:t>In the process of designing and building, methodical attention to detail and dogged quest for perfection are indispensable traits for success.</a:t>
            </a:r>
          </a:p>
        </p:txBody>
      </p:sp>
      <p:sp>
        <p:nvSpPr>
          <p:cNvPr id="7" name="Right Triangle 6">
            <a:extLst>
              <a:ext uri="{FF2B5EF4-FFF2-40B4-BE49-F238E27FC236}">
                <a16:creationId xmlns:a16="http://schemas.microsoft.com/office/drawing/2014/main" id="{F9D0F1C2-2FDB-463A-AAD1-DB44B312EFE9}"/>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72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912"/>
            <a:ext cx="9502080" cy="1143000"/>
          </a:xfrm>
        </p:spPr>
        <p:txBody>
          <a:bodyPr/>
          <a:lstStyle/>
          <a:p>
            <a:r>
              <a:rPr lang="en-US" b="1">
                <a:solidFill>
                  <a:srgbClr val="FF0000"/>
                </a:solidFill>
              </a:rPr>
              <a:t>Key tasks (not exhaustive!)</a:t>
            </a:r>
            <a:endParaRPr lang="en-GB" b="1"/>
          </a:p>
        </p:txBody>
      </p:sp>
      <p:sp>
        <p:nvSpPr>
          <p:cNvPr id="3" name="Content Placeholder 2"/>
          <p:cNvSpPr>
            <a:spLocks noGrp="1"/>
          </p:cNvSpPr>
          <p:nvPr>
            <p:ph idx="1"/>
          </p:nvPr>
        </p:nvSpPr>
        <p:spPr>
          <a:xfrm>
            <a:off x="914400" y="1194912"/>
            <a:ext cx="10363200" cy="5519072"/>
          </a:xfrm>
        </p:spPr>
        <p:txBody>
          <a:bodyPr vert="horz" lIns="91440" tIns="45720" rIns="91440" bIns="45720" rtlCol="0" anchor="t">
            <a:normAutofit/>
          </a:bodyPr>
          <a:lstStyle/>
          <a:p>
            <a:pPr>
              <a:buFont typeface="Wingdings" panose="05000000000000000000" pitchFamily="2" charset="2"/>
              <a:buChar char="ü"/>
            </a:pPr>
            <a:r>
              <a:rPr lang="en-US"/>
              <a:t>Know &amp; understand the pros/cons of the fabrication techniques at your disposal in the Nano Lab.</a:t>
            </a:r>
            <a:endParaRPr lang="en-US">
              <a:latin typeface="+mn-lt"/>
            </a:endParaRPr>
          </a:p>
          <a:p>
            <a:pPr>
              <a:buFont typeface="Wingdings" panose="05000000000000000000" pitchFamily="2" charset="2"/>
              <a:buChar char="ü"/>
            </a:pPr>
            <a:endParaRPr lang="en-US"/>
          </a:p>
          <a:p>
            <a:pPr>
              <a:buFont typeface="Wingdings" panose="05000000000000000000" pitchFamily="2" charset="2"/>
              <a:buChar char="ü"/>
            </a:pPr>
            <a:r>
              <a:rPr lang="en-US">
                <a:latin typeface="+mn-lt"/>
              </a:rPr>
              <a:t>Design </a:t>
            </a:r>
            <a:r>
              <a:rPr lang="en-US"/>
              <a:t>mechanical </a:t>
            </a:r>
            <a:r>
              <a:rPr lang="en-US">
                <a:latin typeface="+mn-lt"/>
              </a:rPr>
              <a:t>holders to be able to easily swap </a:t>
            </a:r>
            <a:r>
              <a:rPr lang="en-US" err="1">
                <a:latin typeface="+mn-lt"/>
              </a:rPr>
              <a:t>piezos</a:t>
            </a:r>
            <a:r>
              <a:rPr lang="en-US">
                <a:latin typeface="+mn-lt"/>
              </a:rPr>
              <a:t>, tips &amp; samples.</a:t>
            </a:r>
          </a:p>
          <a:p>
            <a:pPr lvl="1">
              <a:buFont typeface="Wingdings" panose="05000000000000000000" pitchFamily="2" charset="2"/>
              <a:buChar char="ü"/>
            </a:pPr>
            <a:r>
              <a:rPr lang="en-US" err="1"/>
              <a:t>Piezos</a:t>
            </a:r>
            <a:r>
              <a:rPr lang="en-US"/>
              <a:t>: Already documented in Getting Started section</a:t>
            </a:r>
          </a:p>
          <a:p>
            <a:pPr lvl="1">
              <a:buFont typeface="Wingdings" panose="05000000000000000000" pitchFamily="2" charset="2"/>
              <a:buChar char="ü"/>
            </a:pPr>
            <a:r>
              <a:rPr lang="en-US"/>
              <a:t>Tips: </a:t>
            </a:r>
            <a:r>
              <a:rPr lang="en-US" sz="2400"/>
              <a:t>ø </a:t>
            </a:r>
            <a:r>
              <a:rPr lang="en-US"/>
              <a:t>0.2 mm Cu or </a:t>
            </a:r>
            <a:r>
              <a:rPr lang="en-US" sz="2400"/>
              <a:t>ø 0.25 mm </a:t>
            </a:r>
            <a:r>
              <a:rPr lang="en-US"/>
              <a:t>Pt-</a:t>
            </a:r>
            <a:r>
              <a:rPr lang="en-US" err="1"/>
              <a:t>Ir</a:t>
            </a:r>
            <a:r>
              <a:rPr lang="en-US"/>
              <a:t> wire</a:t>
            </a:r>
          </a:p>
          <a:p>
            <a:pPr lvl="1">
              <a:buFont typeface="Wingdings" panose="05000000000000000000" pitchFamily="2" charset="2"/>
              <a:buChar char="ü"/>
            </a:pPr>
            <a:r>
              <a:rPr lang="en-US"/>
              <a:t>Sample: Au on Cr on Si chip (~5 mm x ~5 mm x 0.5 mm height) </a:t>
            </a:r>
          </a:p>
          <a:p>
            <a:pPr lvl="1">
              <a:buFont typeface="Wingdings" panose="05000000000000000000" pitchFamily="2" charset="2"/>
              <a:buChar char="ü"/>
            </a:pPr>
            <a:endParaRPr lang="en-US">
              <a:cs typeface="Calibri" panose="020F0502020204030204"/>
            </a:endParaRPr>
          </a:p>
          <a:p>
            <a:pPr>
              <a:buFont typeface="Wingdings" panose="05000000000000000000" pitchFamily="2" charset="2"/>
              <a:buChar char="ü"/>
            </a:pPr>
            <a:r>
              <a:rPr lang="en-US">
                <a:latin typeface="+mn-lt"/>
              </a:rPr>
              <a:t>Maintain a </a:t>
            </a:r>
            <a:r>
              <a:rPr lang="en-US" err="1">
                <a:latin typeface="+mn-lt"/>
              </a:rPr>
              <a:t>Solidworks</a:t>
            </a:r>
            <a:r>
              <a:rPr lang="en-US">
                <a:latin typeface="+mn-lt"/>
              </a:rPr>
              <a:t> assembly file for your entire setup.</a:t>
            </a:r>
          </a:p>
          <a:p>
            <a:pPr>
              <a:buFont typeface="Wingdings" panose="05000000000000000000" pitchFamily="2" charset="2"/>
              <a:buChar char="ü"/>
            </a:pPr>
            <a:endParaRPr lang="en-US">
              <a:cs typeface="Calibri" panose="020F0502020204030204"/>
            </a:endParaRPr>
          </a:p>
          <a:p>
            <a:pPr>
              <a:buFont typeface="Wingdings" panose="05000000000000000000" pitchFamily="2" charset="2"/>
              <a:buChar char="ü"/>
            </a:pPr>
            <a:r>
              <a:rPr lang="en-US">
                <a:cs typeface="Calibri" panose="020F0502020204030204"/>
              </a:rPr>
              <a:t>Fabricate your parts (with TA’s guidance).</a:t>
            </a:r>
          </a:p>
        </p:txBody>
      </p:sp>
      <p:sp>
        <p:nvSpPr>
          <p:cNvPr id="4" name="Right Triangle 3">
            <a:extLst>
              <a:ext uri="{FF2B5EF4-FFF2-40B4-BE49-F238E27FC236}">
                <a16:creationId xmlns:a16="http://schemas.microsoft.com/office/drawing/2014/main" id="{6BB959F1-0287-4537-ACB0-301E1F9324F1}"/>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64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4"/>
          <p:cNvSpPr/>
          <p:nvPr/>
        </p:nvSpPr>
        <p:spPr>
          <a:xfrm>
            <a:off x="5936191" y="3081008"/>
            <a:ext cx="657225" cy="1701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5685417" y="2434678"/>
            <a:ext cx="1165840" cy="646331"/>
          </a:xfrm>
          <a:prstGeom prst="rect">
            <a:avLst/>
          </a:prstGeom>
          <a:noFill/>
        </p:spPr>
        <p:txBody>
          <a:bodyPr wrap="square" rtlCol="0">
            <a:spAutoFit/>
          </a:bodyPr>
          <a:lstStyle/>
          <a:p>
            <a:pPr algn="ctr"/>
            <a:r>
              <a:rPr lang="en-US" sz="3600" b="1">
                <a:solidFill>
                  <a:srgbClr val="FF0000"/>
                </a:solidFill>
              </a:rPr>
              <a:t>???</a:t>
            </a:r>
            <a:endParaRPr lang="en-GB" sz="3600" b="1">
              <a:solidFill>
                <a:srgbClr val="FF0000"/>
              </a:solidFill>
            </a:endParaRPr>
          </a:p>
        </p:txBody>
      </p:sp>
      <p:pic>
        <p:nvPicPr>
          <p:cNvPr id="1034" name="Picture 10" descr="https://lh6.googleusercontent.com/-1biOLao3Cn8/TtOLyWLJnwI/AAAAAAAAFw0/w1jufOsHIOE/s720/BTO_20110603-1847.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66544" y="1005815"/>
            <a:ext cx="3901457" cy="5852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15751" y="1005814"/>
            <a:ext cx="4145932" cy="5863242"/>
          </a:xfrm>
          <a:prstGeom prst="rect">
            <a:avLst/>
          </a:prstGeom>
        </p:spPr>
      </p:pic>
      <p:sp>
        <p:nvSpPr>
          <p:cNvPr id="2" name="Title 1"/>
          <p:cNvSpPr>
            <a:spLocks noGrp="1"/>
          </p:cNvSpPr>
          <p:nvPr>
            <p:ph type="title"/>
          </p:nvPr>
        </p:nvSpPr>
        <p:spPr>
          <a:xfrm>
            <a:off x="914400" y="853"/>
            <a:ext cx="10807700" cy="1325563"/>
          </a:xfrm>
        </p:spPr>
        <p:txBody>
          <a:bodyPr/>
          <a:lstStyle/>
          <a:p>
            <a:r>
              <a:rPr lang="en-US"/>
              <a:t>2. Mechanical (Design Process)</a:t>
            </a:r>
            <a:endParaRPr lang="en-GB"/>
          </a:p>
        </p:txBody>
      </p:sp>
      <p:sp>
        <p:nvSpPr>
          <p:cNvPr id="3" name="TextBox 2"/>
          <p:cNvSpPr txBox="1"/>
          <p:nvPr/>
        </p:nvSpPr>
        <p:spPr>
          <a:xfrm>
            <a:off x="2447827" y="6052010"/>
            <a:ext cx="7532016" cy="461665"/>
          </a:xfrm>
          <a:prstGeom prst="rect">
            <a:avLst/>
          </a:prstGeom>
          <a:solidFill>
            <a:srgbClr val="000000">
              <a:alpha val="74902"/>
            </a:srgbClr>
          </a:solidFill>
        </p:spPr>
        <p:txBody>
          <a:bodyPr wrap="square" rtlCol="0">
            <a:spAutoFit/>
          </a:bodyPr>
          <a:lstStyle/>
          <a:p>
            <a:pPr algn="ctr"/>
            <a:r>
              <a:rPr lang="en-US" sz="2400" b="1">
                <a:solidFill>
                  <a:schemeClr val="bg1"/>
                </a:solidFill>
              </a:rPr>
              <a:t>Every engineered item began its design process on paper. </a:t>
            </a:r>
          </a:p>
        </p:txBody>
      </p:sp>
      <p:sp>
        <p:nvSpPr>
          <p:cNvPr id="21" name="TextBox 20"/>
          <p:cNvSpPr txBox="1"/>
          <p:nvPr/>
        </p:nvSpPr>
        <p:spPr>
          <a:xfrm>
            <a:off x="2405395" y="1133843"/>
            <a:ext cx="2366645" cy="461665"/>
          </a:xfrm>
          <a:prstGeom prst="rect">
            <a:avLst/>
          </a:prstGeom>
          <a:solidFill>
            <a:srgbClr val="000000">
              <a:alpha val="74902"/>
            </a:srgbClr>
          </a:solidFill>
        </p:spPr>
        <p:txBody>
          <a:bodyPr wrap="square" rtlCol="0">
            <a:spAutoFit/>
          </a:bodyPr>
          <a:lstStyle/>
          <a:p>
            <a:pPr algn="ctr"/>
            <a:r>
              <a:rPr lang="en-US" sz="2400" b="1">
                <a:solidFill>
                  <a:schemeClr val="accent5"/>
                </a:solidFill>
              </a:rPr>
              <a:t>From notebook…</a:t>
            </a:r>
          </a:p>
        </p:txBody>
      </p:sp>
      <p:sp>
        <p:nvSpPr>
          <p:cNvPr id="22" name="TextBox 21"/>
          <p:cNvSpPr txBox="1"/>
          <p:nvPr/>
        </p:nvSpPr>
        <p:spPr>
          <a:xfrm>
            <a:off x="7934227" y="1133843"/>
            <a:ext cx="1566088" cy="461665"/>
          </a:xfrm>
          <a:prstGeom prst="rect">
            <a:avLst/>
          </a:prstGeom>
          <a:solidFill>
            <a:srgbClr val="000000">
              <a:alpha val="74902"/>
            </a:srgbClr>
          </a:solidFill>
        </p:spPr>
        <p:txBody>
          <a:bodyPr wrap="square" rtlCol="0">
            <a:spAutoFit/>
          </a:bodyPr>
          <a:lstStyle/>
          <a:p>
            <a:pPr algn="ctr"/>
            <a:r>
              <a:rPr lang="en-US" sz="2400" b="1">
                <a:solidFill>
                  <a:schemeClr val="accent5"/>
                </a:solidFill>
              </a:rPr>
              <a:t>…to rocket</a:t>
            </a:r>
          </a:p>
        </p:txBody>
      </p:sp>
      <p:sp>
        <p:nvSpPr>
          <p:cNvPr id="10" name="Right Triangle 9">
            <a:extLst>
              <a:ext uri="{FF2B5EF4-FFF2-40B4-BE49-F238E27FC236}">
                <a16:creationId xmlns:a16="http://schemas.microsoft.com/office/drawing/2014/main" id="{4747FDE2-D008-43F9-B477-FE389DA1A78A}"/>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246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4"/>
          <p:cNvSpPr/>
          <p:nvPr/>
        </p:nvSpPr>
        <p:spPr>
          <a:xfrm>
            <a:off x="5936191" y="3081008"/>
            <a:ext cx="657225" cy="1701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5685417" y="2434678"/>
            <a:ext cx="1165840" cy="646331"/>
          </a:xfrm>
          <a:prstGeom prst="rect">
            <a:avLst/>
          </a:prstGeom>
          <a:noFill/>
        </p:spPr>
        <p:txBody>
          <a:bodyPr wrap="square" rtlCol="0">
            <a:spAutoFit/>
          </a:bodyPr>
          <a:lstStyle/>
          <a:p>
            <a:pPr algn="ctr"/>
            <a:r>
              <a:rPr lang="en-US" sz="3600" b="1">
                <a:solidFill>
                  <a:srgbClr val="FF0000"/>
                </a:solidFill>
              </a:rPr>
              <a:t>???</a:t>
            </a:r>
            <a:endParaRPr lang="en-GB" sz="3600" b="1">
              <a:solidFill>
                <a:srgbClr val="FF0000"/>
              </a:solidFill>
            </a:endParaRPr>
          </a:p>
        </p:txBody>
      </p:sp>
      <p:pic>
        <p:nvPicPr>
          <p:cNvPr id="1034" name="Picture 10" descr="https://lh6.googleusercontent.com/-1biOLao3Cn8/TtOLyWLJnwI/AAAAAAAAFw0/w1jufOsHIOE/s720/BTO_20110603-1847.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66544" y="1005815"/>
            <a:ext cx="3901457" cy="5852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15751" y="1005814"/>
            <a:ext cx="4145932" cy="5863242"/>
          </a:xfrm>
          <a:prstGeom prst="rect">
            <a:avLst/>
          </a:prstGeom>
        </p:spPr>
      </p:pic>
      <p:sp>
        <p:nvSpPr>
          <p:cNvPr id="23" name="Rectangle 22"/>
          <p:cNvSpPr/>
          <p:nvPr/>
        </p:nvSpPr>
        <p:spPr>
          <a:xfrm>
            <a:off x="1524000" y="994758"/>
            <a:ext cx="9144000" cy="5863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lh6.googleusercontent.com/-dlqcLO6pOTg/UpZO-GV_vLI/AAAAAAAANyg/zfwfxmZCxkg/s744/TDSII_BasicConstruction_660.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524001" y="1921854"/>
            <a:ext cx="3337561" cy="41693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iTxeTXpMz9M/UpZPBxYNH3I/AAAAAAAANzg/zVCn8PC-dYw/s1134/TDSII_fullscala_boilerplate.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rot="16200000">
            <a:off x="7364625" y="2795488"/>
            <a:ext cx="4179182" cy="2427573"/>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4438650" y="1132693"/>
            <a:ext cx="472440" cy="1752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p:cNvSpPr/>
          <p:nvPr/>
        </p:nvSpPr>
        <p:spPr>
          <a:xfrm>
            <a:off x="7484225" y="1128584"/>
            <a:ext cx="472440" cy="1752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499852" y="991990"/>
            <a:ext cx="998030" cy="461665"/>
          </a:xfrm>
          <a:prstGeom prst="rect">
            <a:avLst/>
          </a:prstGeom>
        </p:spPr>
        <p:txBody>
          <a:bodyPr wrap="none">
            <a:spAutoFit/>
          </a:bodyPr>
          <a:lstStyle/>
          <a:p>
            <a:r>
              <a:rPr lang="en-US" sz="2400"/>
              <a:t>Sketch</a:t>
            </a:r>
            <a:endParaRPr lang="en-GB" sz="2400"/>
          </a:p>
        </p:txBody>
      </p:sp>
      <p:sp>
        <p:nvSpPr>
          <p:cNvPr id="9" name="Rectangle 8"/>
          <p:cNvSpPr/>
          <p:nvPr/>
        </p:nvSpPr>
        <p:spPr>
          <a:xfrm>
            <a:off x="5942688" y="989491"/>
            <a:ext cx="1216615" cy="461665"/>
          </a:xfrm>
          <a:prstGeom prst="rect">
            <a:avLst/>
          </a:prstGeom>
        </p:spPr>
        <p:txBody>
          <a:bodyPr wrap="none">
            <a:spAutoFit/>
          </a:bodyPr>
          <a:lstStyle/>
          <a:p>
            <a:r>
              <a:rPr lang="en-US" sz="2400"/>
              <a:t>Drawing</a:t>
            </a:r>
            <a:endParaRPr lang="en-GB" sz="2400"/>
          </a:p>
        </p:txBody>
      </p:sp>
      <p:sp>
        <p:nvSpPr>
          <p:cNvPr id="11" name="Rectangle 10"/>
          <p:cNvSpPr/>
          <p:nvPr/>
        </p:nvSpPr>
        <p:spPr>
          <a:xfrm>
            <a:off x="8294764" y="991989"/>
            <a:ext cx="2318905" cy="461665"/>
          </a:xfrm>
          <a:prstGeom prst="rect">
            <a:avLst/>
          </a:prstGeom>
        </p:spPr>
        <p:txBody>
          <a:bodyPr wrap="none">
            <a:spAutoFit/>
          </a:bodyPr>
          <a:lstStyle/>
          <a:p>
            <a:r>
              <a:rPr lang="en-US" sz="2400"/>
              <a:t>CAD (</a:t>
            </a:r>
            <a:r>
              <a:rPr lang="en-US" sz="2400" err="1"/>
              <a:t>Solidworks</a:t>
            </a:r>
            <a:r>
              <a:rPr lang="en-US" sz="2400"/>
              <a:t>)</a:t>
            </a:r>
          </a:p>
        </p:txBody>
      </p:sp>
      <p:sp>
        <p:nvSpPr>
          <p:cNvPr id="12" name="Rectangle 11"/>
          <p:cNvSpPr/>
          <p:nvPr/>
        </p:nvSpPr>
        <p:spPr>
          <a:xfrm>
            <a:off x="1573509" y="1387678"/>
            <a:ext cx="2850717" cy="461665"/>
          </a:xfrm>
          <a:prstGeom prst="rect">
            <a:avLst/>
          </a:prstGeom>
        </p:spPr>
        <p:txBody>
          <a:bodyPr wrap="none">
            <a:spAutoFit/>
          </a:bodyPr>
          <a:lstStyle/>
          <a:p>
            <a:r>
              <a:rPr lang="en-US" sz="2400" b="1">
                <a:solidFill>
                  <a:srgbClr val="FF0000"/>
                </a:solidFill>
              </a:rPr>
              <a:t>(START DOING THIS!)</a:t>
            </a:r>
          </a:p>
        </p:txBody>
      </p:sp>
      <p:pic>
        <p:nvPicPr>
          <p:cNvPr id="1028" name="Picture 4" descr="https://lh3.googleusercontent.com/-OvG3oFR1tlg/UpZPEIgkvQI/AAAAAAAAN0c/ysM_m09gQiA/s720/TDSII_ver02_MainHull01_Sep_660.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29864" y="1919682"/>
            <a:ext cx="2842260" cy="41715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349766" y="6245995"/>
            <a:ext cx="3318237" cy="461665"/>
          </a:xfrm>
          <a:prstGeom prst="rect">
            <a:avLst/>
          </a:prstGeom>
        </p:spPr>
        <p:txBody>
          <a:bodyPr wrap="square">
            <a:spAutoFit/>
          </a:bodyPr>
          <a:lstStyle/>
          <a:p>
            <a:pPr algn="r"/>
            <a:r>
              <a:rPr lang="en-US" sz="1200">
                <a:hlinkClick r:id="rId7"/>
              </a:rPr>
              <a:t>http://issuu.com/copsub/docs/cs_sketchbook01</a:t>
            </a:r>
            <a:r>
              <a:rPr lang="en-US" sz="1200"/>
              <a:t> </a:t>
            </a:r>
          </a:p>
          <a:p>
            <a:pPr algn="r"/>
            <a:r>
              <a:rPr lang="en-US" sz="1200">
                <a:hlinkClick r:id="rId8"/>
              </a:rPr>
              <a:t>http://www.wired.com/2012/09/alot-of-pressure/</a:t>
            </a:r>
            <a:r>
              <a:rPr lang="en-US" sz="1200"/>
              <a:t> </a:t>
            </a:r>
          </a:p>
        </p:txBody>
      </p:sp>
      <p:sp>
        <p:nvSpPr>
          <p:cNvPr id="18" name="TextBox 17"/>
          <p:cNvSpPr txBox="1"/>
          <p:nvPr/>
        </p:nvSpPr>
        <p:spPr>
          <a:xfrm>
            <a:off x="1531615" y="6014124"/>
            <a:ext cx="5818147" cy="830997"/>
          </a:xfrm>
          <a:prstGeom prst="rect">
            <a:avLst/>
          </a:prstGeom>
          <a:noFill/>
        </p:spPr>
        <p:txBody>
          <a:bodyPr wrap="square" rtlCol="0">
            <a:spAutoFit/>
          </a:bodyPr>
          <a:lstStyle/>
          <a:p>
            <a:r>
              <a:rPr lang="en-US" sz="2400" b="1">
                <a:solidFill>
                  <a:srgbClr val="FF0000"/>
                </a:solidFill>
              </a:rPr>
              <a:t>Remember to document the details as design evolves and specifications converges</a:t>
            </a:r>
          </a:p>
        </p:txBody>
      </p:sp>
      <p:sp>
        <p:nvSpPr>
          <p:cNvPr id="19" name="Rectangle 18"/>
          <p:cNvSpPr/>
          <p:nvPr/>
        </p:nvSpPr>
        <p:spPr>
          <a:xfrm>
            <a:off x="8310223" y="1387678"/>
            <a:ext cx="2147963" cy="584775"/>
          </a:xfrm>
          <a:prstGeom prst="rect">
            <a:avLst/>
          </a:prstGeom>
        </p:spPr>
        <p:txBody>
          <a:bodyPr wrap="square">
            <a:spAutoFit/>
          </a:bodyPr>
          <a:lstStyle/>
          <a:p>
            <a:pPr algn="ctr"/>
            <a:r>
              <a:rPr lang="en-US" sz="1600">
                <a:solidFill>
                  <a:srgbClr val="002060"/>
                </a:solidFill>
              </a:rPr>
              <a:t>And then it’s off to be fabricated</a:t>
            </a:r>
          </a:p>
        </p:txBody>
      </p:sp>
      <p:sp>
        <p:nvSpPr>
          <p:cNvPr id="22" name="Title 1">
            <a:extLst>
              <a:ext uri="{FF2B5EF4-FFF2-40B4-BE49-F238E27FC236}">
                <a16:creationId xmlns:a16="http://schemas.microsoft.com/office/drawing/2014/main" id="{BFCE6A78-06D0-4F43-98D9-C0167EC6D6B4}"/>
              </a:ext>
            </a:extLst>
          </p:cNvPr>
          <p:cNvSpPr txBox="1">
            <a:spLocks/>
          </p:cNvSpPr>
          <p:nvPr/>
        </p:nvSpPr>
        <p:spPr>
          <a:xfrm>
            <a:off x="914400" y="853"/>
            <a:ext cx="10960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2. Mechanical (Design Process)</a:t>
            </a:r>
            <a:endParaRPr lang="en-GB"/>
          </a:p>
        </p:txBody>
      </p:sp>
      <p:sp>
        <p:nvSpPr>
          <p:cNvPr id="20" name="Right Triangle 19">
            <a:extLst>
              <a:ext uri="{FF2B5EF4-FFF2-40B4-BE49-F238E27FC236}">
                <a16:creationId xmlns:a16="http://schemas.microsoft.com/office/drawing/2014/main" id="{8074CF3A-F18E-46A5-B50A-A49974CBD325}"/>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46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 grpId="0" animBg="1"/>
      <p:bldP spid="10" grpId="0" animBg="1"/>
      <p:bldP spid="8" grpId="0"/>
      <p:bldP spid="9" grpId="0"/>
      <p:bldP spid="11" grpId="0"/>
      <p:bldP spid="12"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7916" t="5000" r="5000" b="7916"/>
          <a:stretch/>
        </p:blipFill>
        <p:spPr>
          <a:xfrm>
            <a:off x="3216427" y="4589330"/>
            <a:ext cx="3222742" cy="1812793"/>
          </a:xfrm>
          <a:prstGeom prst="rect">
            <a:avLst/>
          </a:prstGeom>
        </p:spPr>
      </p:pic>
      <p:pic>
        <p:nvPicPr>
          <p:cNvPr id="1026" name="Picture 2" descr="http://dnaimg.com/2016/10/06/the-life-of-a-bolt-r46/title.jpg"/>
          <p:cNvPicPr>
            <a:picLocks noChangeAspect="1" noChangeArrowheads="1"/>
          </p:cNvPicPr>
          <p:nvPr/>
        </p:nvPicPr>
        <p:blipFill rotWithShape="1">
          <a:blip r:embed="rId3">
            <a:extLst>
              <a:ext uri="{28A0092B-C50C-407E-A947-70E740481C1C}">
                <a14:useLocalDpi xmlns:a14="http://schemas.microsoft.com/office/drawing/2010/main" val="0"/>
              </a:ext>
            </a:extLst>
          </a:blip>
          <a:srcRect l="5185" t="3328" r="7777" b="10132"/>
          <a:stretch/>
        </p:blipFill>
        <p:spPr bwMode="auto">
          <a:xfrm>
            <a:off x="-8775" y="4596770"/>
            <a:ext cx="3226508" cy="18045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r="7953" b="7953"/>
          <a:stretch/>
        </p:blipFill>
        <p:spPr>
          <a:xfrm>
            <a:off x="585" y="2785273"/>
            <a:ext cx="3222742" cy="1812793"/>
          </a:xfrm>
          <a:prstGeom prst="rect">
            <a:avLst/>
          </a:prstGeom>
        </p:spPr>
      </p:pic>
      <p:sp>
        <p:nvSpPr>
          <p:cNvPr id="2" name="Title 1"/>
          <p:cNvSpPr>
            <a:spLocks noGrp="1"/>
          </p:cNvSpPr>
          <p:nvPr>
            <p:ph type="title"/>
          </p:nvPr>
        </p:nvSpPr>
        <p:spPr>
          <a:xfrm>
            <a:off x="914400" y="853"/>
            <a:ext cx="10960100" cy="1325563"/>
          </a:xfrm>
        </p:spPr>
        <p:txBody>
          <a:bodyPr/>
          <a:lstStyle/>
          <a:p>
            <a:r>
              <a:rPr lang="en-US"/>
              <a:t>2. Mechanical (Design Process)</a:t>
            </a:r>
            <a:endParaRPr lang="en-GB"/>
          </a:p>
        </p:txBody>
      </p:sp>
      <p:sp>
        <p:nvSpPr>
          <p:cNvPr id="18" name="Content Placeholder 2"/>
          <p:cNvSpPr>
            <a:spLocks noGrp="1"/>
          </p:cNvSpPr>
          <p:nvPr>
            <p:ph idx="1"/>
          </p:nvPr>
        </p:nvSpPr>
        <p:spPr>
          <a:xfrm>
            <a:off x="6454375" y="968312"/>
            <a:ext cx="5744018" cy="5624624"/>
          </a:xfrm>
        </p:spPr>
        <p:txBody>
          <a:bodyPr>
            <a:normAutofit/>
          </a:bodyPr>
          <a:lstStyle/>
          <a:p>
            <a:pPr marL="0" indent="0">
              <a:buNone/>
            </a:pPr>
            <a:r>
              <a:rPr lang="en-US" sz="2400"/>
              <a:t>In ‘</a:t>
            </a:r>
            <a:r>
              <a:rPr lang="en-US" sz="2400">
                <a:hlinkClick r:id="rId5"/>
              </a:rPr>
              <a:t>The Life of a Bolt</a:t>
            </a:r>
            <a:r>
              <a:rPr lang="en-US" sz="2400"/>
              <a:t>’, you can catch a glimpse of the intricacies involved in the process of turning design into finished part ready for seamless integration into an assembly.</a:t>
            </a:r>
          </a:p>
          <a:p>
            <a:pPr marL="0" indent="0">
              <a:buNone/>
            </a:pPr>
            <a:endParaRPr lang="en-US" sz="2400"/>
          </a:p>
          <a:p>
            <a:pPr marL="0" indent="0">
              <a:buNone/>
            </a:pPr>
            <a:r>
              <a:rPr lang="en-US" sz="2400"/>
              <a:t>The following slides will provide you with some conventions to guide you along the process of designing your mechanical setup:</a:t>
            </a:r>
          </a:p>
          <a:p>
            <a:r>
              <a:rPr lang="en-US" sz="2400"/>
              <a:t>Drafting conventions</a:t>
            </a:r>
          </a:p>
          <a:p>
            <a:r>
              <a:rPr lang="en-US" sz="2400"/>
              <a:t>CAD software and file formats used</a:t>
            </a:r>
          </a:p>
          <a:p>
            <a:r>
              <a:rPr lang="en-US" sz="2400"/>
              <a:t>Fastener Specifications (Nuts &amp; Bolts)</a:t>
            </a:r>
          </a:p>
          <a:p>
            <a:r>
              <a:rPr lang="en-US" sz="2400"/>
              <a:t>Fabrication techniques</a:t>
            </a:r>
          </a:p>
          <a:p>
            <a:r>
              <a:rPr lang="en-SG" sz="2400"/>
              <a:t>Material</a:t>
            </a:r>
          </a:p>
        </p:txBody>
      </p:sp>
      <p:sp>
        <p:nvSpPr>
          <p:cNvPr id="15" name="Rectangle 14"/>
          <p:cNvSpPr/>
          <p:nvPr/>
        </p:nvSpPr>
        <p:spPr>
          <a:xfrm>
            <a:off x="7589601" y="6503054"/>
            <a:ext cx="4602399" cy="338554"/>
          </a:xfrm>
          <a:prstGeom prst="rect">
            <a:avLst/>
          </a:prstGeom>
          <a:solidFill>
            <a:schemeClr val="bg1">
              <a:alpha val="74902"/>
            </a:schemeClr>
          </a:solidFill>
        </p:spPr>
        <p:txBody>
          <a:bodyPr wrap="square">
            <a:spAutoFit/>
          </a:bodyPr>
          <a:lstStyle/>
          <a:p>
            <a:r>
              <a:rPr lang="en-SG" sz="1600"/>
              <a:t>Image credit </a:t>
            </a:r>
            <a:r>
              <a:rPr lang="en-US" sz="1600">
                <a:hlinkClick r:id="rId5"/>
              </a:rPr>
              <a:t>Red Bull Racing – The Life of a Bolt video</a:t>
            </a:r>
            <a:endParaRPr lang="en-US" sz="1600"/>
          </a:p>
        </p:txBody>
      </p:sp>
      <p:pic>
        <p:nvPicPr>
          <p:cNvPr id="3" name="Picture 2">
            <a:extLst>
              <a:ext uri="{FF2B5EF4-FFF2-40B4-BE49-F238E27FC236}">
                <a16:creationId xmlns:a16="http://schemas.microsoft.com/office/drawing/2014/main" id="{848704C6-F4BE-407C-8E15-43E87C105CCF}"/>
              </a:ext>
            </a:extLst>
          </p:cNvPr>
          <p:cNvPicPr>
            <a:picLocks noChangeAspect="1"/>
          </p:cNvPicPr>
          <p:nvPr/>
        </p:nvPicPr>
        <p:blipFill>
          <a:blip r:embed="rId6"/>
          <a:stretch>
            <a:fillRect/>
          </a:stretch>
        </p:blipFill>
        <p:spPr>
          <a:xfrm>
            <a:off x="3218563" y="2785273"/>
            <a:ext cx="3220439" cy="1811497"/>
          </a:xfrm>
          <a:prstGeom prst="rect">
            <a:avLst/>
          </a:prstGeom>
        </p:spPr>
      </p:pic>
      <p:pic>
        <p:nvPicPr>
          <p:cNvPr id="7" name="Picture 6"/>
          <p:cNvPicPr>
            <a:picLocks noChangeAspect="1"/>
          </p:cNvPicPr>
          <p:nvPr/>
        </p:nvPicPr>
        <p:blipFill rotWithShape="1">
          <a:blip r:embed="rId7"/>
          <a:srcRect l="12562" t="4323" r="27299" b="35439"/>
          <a:stretch/>
        </p:blipFill>
        <p:spPr>
          <a:xfrm>
            <a:off x="3216427" y="968507"/>
            <a:ext cx="3224410" cy="1816766"/>
          </a:xfrm>
          <a:prstGeom prst="rect">
            <a:avLst/>
          </a:prstGeom>
        </p:spPr>
      </p:pic>
      <p:pic>
        <p:nvPicPr>
          <p:cNvPr id="8" name="Picture 7">
            <a:extLst>
              <a:ext uri="{FF2B5EF4-FFF2-40B4-BE49-F238E27FC236}">
                <a16:creationId xmlns:a16="http://schemas.microsoft.com/office/drawing/2014/main" id="{1467FC8B-6ABB-453D-A276-1FA3383BB27A}"/>
              </a:ext>
            </a:extLst>
          </p:cNvPr>
          <p:cNvPicPr>
            <a:picLocks noChangeAspect="1"/>
          </p:cNvPicPr>
          <p:nvPr/>
        </p:nvPicPr>
        <p:blipFill>
          <a:blip r:embed="rId8"/>
          <a:stretch>
            <a:fillRect/>
          </a:stretch>
        </p:blipFill>
        <p:spPr>
          <a:xfrm>
            <a:off x="-6393" y="968312"/>
            <a:ext cx="3231555" cy="1817751"/>
          </a:xfrm>
          <a:prstGeom prst="rect">
            <a:avLst/>
          </a:prstGeom>
        </p:spPr>
      </p:pic>
      <p:sp>
        <p:nvSpPr>
          <p:cNvPr id="12" name="Right Triangle 11">
            <a:extLst>
              <a:ext uri="{FF2B5EF4-FFF2-40B4-BE49-F238E27FC236}">
                <a16:creationId xmlns:a16="http://schemas.microsoft.com/office/drawing/2014/main" id="{6667A055-A017-47D4-A9B6-6F4A9711C6BB}"/>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59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A picture containing sky, toy, tool&#10;&#10;Description automatically generated">
            <a:extLst>
              <a:ext uri="{FF2B5EF4-FFF2-40B4-BE49-F238E27FC236}">
                <a16:creationId xmlns:a16="http://schemas.microsoft.com/office/drawing/2014/main" id="{66695331-12A1-4E04-B11B-DCB1E58872D2}"/>
              </a:ext>
            </a:extLst>
          </p:cNvPr>
          <p:cNvPicPr>
            <a:picLocks noChangeAspect="1"/>
          </p:cNvPicPr>
          <p:nvPr/>
        </p:nvPicPr>
        <p:blipFill rotWithShape="1">
          <a:blip r:embed="rId2"/>
          <a:srcRect l="10168" r="3011"/>
          <a:stretch/>
        </p:blipFill>
        <p:spPr>
          <a:xfrm>
            <a:off x="9250014" y="1953429"/>
            <a:ext cx="2941986" cy="3388567"/>
          </a:xfrm>
          <a:prstGeom prst="rect">
            <a:avLst/>
          </a:prstGeom>
        </p:spPr>
      </p:pic>
      <p:pic>
        <p:nvPicPr>
          <p:cNvPr id="5" name="Picture 4">
            <a:extLst>
              <a:ext uri="{FF2B5EF4-FFF2-40B4-BE49-F238E27FC236}">
                <a16:creationId xmlns:a16="http://schemas.microsoft.com/office/drawing/2014/main" id="{58309CBA-C05F-419C-B17C-234B06677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06" t="19766" r="31345" b="19808"/>
          <a:stretch/>
        </p:blipFill>
        <p:spPr bwMode="auto">
          <a:xfrm>
            <a:off x="5251197" y="1787829"/>
            <a:ext cx="2612186" cy="36923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ultimaker 3">
            <a:extLst>
              <a:ext uri="{FF2B5EF4-FFF2-40B4-BE49-F238E27FC236}">
                <a16:creationId xmlns:a16="http://schemas.microsoft.com/office/drawing/2014/main" id="{519E10B9-395A-47DB-A17F-8E21C3841A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6" t="8000" r="8734" b="13158"/>
          <a:stretch/>
        </p:blipFill>
        <p:spPr bwMode="auto">
          <a:xfrm>
            <a:off x="102023" y="1776087"/>
            <a:ext cx="2535578" cy="367406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idx="1"/>
          </p:nvPr>
        </p:nvSpPr>
        <p:spPr>
          <a:xfrm>
            <a:off x="0" y="980728"/>
            <a:ext cx="4884569" cy="927794"/>
          </a:xfrm>
        </p:spPr>
        <p:txBody>
          <a:bodyPr/>
          <a:lstStyle/>
          <a:p>
            <a:pPr algn="ctr"/>
            <a:r>
              <a:rPr lang="en-US" sz="2000"/>
              <a:t>Ultimaker 3 (SGD 5.5k)</a:t>
            </a:r>
          </a:p>
          <a:p>
            <a:pPr algn="ctr"/>
            <a:r>
              <a:rPr lang="en-US" sz="2000" b="0"/>
              <a:t>FFF with ABS / </a:t>
            </a:r>
            <a:r>
              <a:rPr lang="en-US" sz="2000" b="0" u="sng"/>
              <a:t>PLA</a:t>
            </a:r>
            <a:endParaRPr lang="en-SG" sz="2000" b="0"/>
          </a:p>
        </p:txBody>
      </p:sp>
      <p:sp>
        <p:nvSpPr>
          <p:cNvPr id="14" name="Content Placeholder 4"/>
          <p:cNvSpPr>
            <a:spLocks noGrp="1"/>
          </p:cNvSpPr>
          <p:nvPr>
            <p:ph idx="1"/>
          </p:nvPr>
        </p:nvSpPr>
        <p:spPr>
          <a:xfrm>
            <a:off x="590183" y="5376673"/>
            <a:ext cx="4389884" cy="997551"/>
          </a:xfrm>
        </p:spPr>
        <p:txBody>
          <a:bodyPr anchor="t"/>
          <a:lstStyle/>
          <a:p>
            <a:r>
              <a:rPr lang="en-US" sz="1600" b="0"/>
              <a:t>Build volume: 230 x 225 x 205 mm</a:t>
            </a:r>
            <a:r>
              <a:rPr lang="en-US" sz="1600" b="0" baseline="30000"/>
              <a:t>3</a:t>
            </a:r>
          </a:p>
          <a:p>
            <a:r>
              <a:rPr lang="en-US" sz="1600" b="0"/>
              <a:t>Lateral resolution (X/Y): 400 µm</a:t>
            </a:r>
            <a:endParaRPr lang="en-SG" sz="1600" b="0"/>
          </a:p>
          <a:p>
            <a:r>
              <a:rPr lang="en-US" sz="1600" b="0"/>
              <a:t>Layer resolution (Z): &gt;20 µm</a:t>
            </a:r>
            <a:endParaRPr lang="en-US" sz="1600" b="0">
              <a:cs typeface="Arial"/>
            </a:endParaRPr>
          </a:p>
        </p:txBody>
      </p:sp>
      <p:sp>
        <p:nvSpPr>
          <p:cNvPr id="18" name="TextBox 17"/>
          <p:cNvSpPr txBox="1"/>
          <p:nvPr/>
        </p:nvSpPr>
        <p:spPr>
          <a:xfrm>
            <a:off x="1" y="6392414"/>
            <a:ext cx="12191999" cy="461665"/>
          </a:xfrm>
          <a:prstGeom prst="rect">
            <a:avLst/>
          </a:prstGeom>
          <a:noFill/>
          <a:ln>
            <a:noFill/>
          </a:ln>
        </p:spPr>
        <p:txBody>
          <a:bodyPr wrap="square" rtlCol="0">
            <a:spAutoFit/>
          </a:bodyPr>
          <a:lstStyle/>
          <a:p>
            <a:pPr fontAlgn="base">
              <a:spcBef>
                <a:spcPct val="0"/>
              </a:spcBef>
              <a:spcAft>
                <a:spcPct val="0"/>
              </a:spcAft>
            </a:pPr>
            <a:r>
              <a:rPr lang="en-US" sz="1200" b="1">
                <a:solidFill>
                  <a:srgbClr val="FF0000"/>
                </a:solidFill>
                <a:latin typeface="Arial" charset="0"/>
                <a:cs typeface="Arial" charset="0"/>
              </a:rPr>
              <a:t>Use </a:t>
            </a:r>
            <a:r>
              <a:rPr lang="en-US" sz="1200" b="1" err="1">
                <a:solidFill>
                  <a:srgbClr val="FF0000"/>
                </a:solidFill>
                <a:latin typeface="Arial" charset="0"/>
                <a:cs typeface="Arial" charset="0"/>
              </a:rPr>
              <a:t>Solidworks</a:t>
            </a:r>
            <a:r>
              <a:rPr lang="en-US" sz="1200" b="1">
                <a:solidFill>
                  <a:srgbClr val="FF0000"/>
                </a:solidFill>
                <a:latin typeface="Arial" charset="0"/>
                <a:cs typeface="Arial" charset="0"/>
              </a:rPr>
              <a:t> (</a:t>
            </a:r>
            <a:r>
              <a:rPr lang="en-GB" sz="1200"/>
              <a:t>installer file in Teams General Channel Files</a:t>
            </a:r>
            <a:r>
              <a:rPr lang="en-US" sz="1200" b="1">
                <a:solidFill>
                  <a:srgbClr val="FF0000"/>
                </a:solidFill>
                <a:latin typeface="Arial" charset="0"/>
                <a:cs typeface="Arial" charset="0"/>
              </a:rPr>
              <a:t>) to design the model, and output into STL format for both machines!</a:t>
            </a:r>
          </a:p>
          <a:p>
            <a:pPr fontAlgn="base">
              <a:spcBef>
                <a:spcPct val="0"/>
              </a:spcBef>
              <a:spcAft>
                <a:spcPct val="0"/>
              </a:spcAft>
            </a:pPr>
            <a:r>
              <a:rPr lang="en-US" sz="1200" b="1">
                <a:solidFill>
                  <a:srgbClr val="FF0000"/>
                </a:solidFill>
                <a:latin typeface="Arial" charset="0"/>
                <a:cs typeface="Arial" charset="0"/>
              </a:rPr>
              <a:t>Then use </a:t>
            </a:r>
            <a:r>
              <a:rPr lang="en-US" sz="1200" b="1" err="1">
                <a:solidFill>
                  <a:srgbClr val="FF0000"/>
                </a:solidFill>
                <a:latin typeface="Arial" charset="0"/>
                <a:cs typeface="Arial" charset="0"/>
              </a:rPr>
              <a:t>Cura</a:t>
            </a:r>
            <a:r>
              <a:rPr lang="en-US" sz="1200" b="1">
                <a:solidFill>
                  <a:srgbClr val="FF0000"/>
                </a:solidFill>
                <a:latin typeface="Arial" charset="0"/>
                <a:cs typeface="Arial" charset="0"/>
              </a:rPr>
              <a:t>/</a:t>
            </a:r>
            <a:r>
              <a:rPr lang="en-US" sz="1200" b="1" err="1">
                <a:solidFill>
                  <a:srgbClr val="FF0000"/>
                </a:solidFill>
                <a:latin typeface="Arial" charset="0"/>
                <a:cs typeface="Arial" charset="0"/>
              </a:rPr>
              <a:t>PrusaSlicer</a:t>
            </a:r>
            <a:r>
              <a:rPr lang="en-US" sz="1200" b="1">
                <a:solidFill>
                  <a:srgbClr val="FF0000"/>
                </a:solidFill>
                <a:latin typeface="Arial" charset="0"/>
                <a:cs typeface="Arial" charset="0"/>
              </a:rPr>
              <a:t> to plan the print</a:t>
            </a:r>
          </a:p>
        </p:txBody>
      </p:sp>
      <p:sp>
        <p:nvSpPr>
          <p:cNvPr id="25" name="Content Placeholder 4"/>
          <p:cNvSpPr>
            <a:spLocks noGrp="1"/>
          </p:cNvSpPr>
          <p:nvPr>
            <p:ph idx="1"/>
          </p:nvPr>
        </p:nvSpPr>
        <p:spPr>
          <a:xfrm>
            <a:off x="5270178" y="5376673"/>
            <a:ext cx="6722277" cy="997552"/>
          </a:xfrm>
        </p:spPr>
        <p:txBody>
          <a:bodyPr anchor="t"/>
          <a:lstStyle/>
          <a:p>
            <a:r>
              <a:rPr lang="en-US" sz="1600" b="0"/>
              <a:t>Build volume: 250</a:t>
            </a:r>
            <a:r>
              <a:rPr lang="en-SG" sz="1600" b="0"/>
              <a:t> x 210 x 210 mm</a:t>
            </a:r>
            <a:r>
              <a:rPr lang="en-SG" sz="1600" b="0" baseline="30000"/>
              <a:t>3		</a:t>
            </a:r>
            <a:r>
              <a:rPr lang="en-US" sz="1600" b="0"/>
              <a:t>180 x 180 x 180 mm</a:t>
            </a:r>
            <a:r>
              <a:rPr lang="en-US" sz="1600" b="0" baseline="30000"/>
              <a:t>3</a:t>
            </a:r>
          </a:p>
          <a:p>
            <a:pPr algn="ctr"/>
            <a:r>
              <a:rPr lang="en-US" sz="1600" b="0"/>
              <a:t>Lateral resolution (X/Y): 400 µm</a:t>
            </a:r>
            <a:endParaRPr lang="en-SG" sz="1600" b="0"/>
          </a:p>
          <a:p>
            <a:pPr algn="ctr"/>
            <a:r>
              <a:rPr lang="en-SG" sz="1600" b="0"/>
              <a:t>Layer resolution (Z): &gt;40 µm</a:t>
            </a:r>
            <a:endParaRPr lang="en-SG" sz="1800" b="0"/>
          </a:p>
        </p:txBody>
      </p:sp>
      <p:pic>
        <p:nvPicPr>
          <p:cNvPr id="1026" name="Picture 2" descr="http://inhabitat.com/nyc/wp-content/blogs.dir/2/files/2013/09/Ultimaker-2.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652321" y="2032381"/>
            <a:ext cx="2232248" cy="191585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742294" y="5064997"/>
            <a:ext cx="1990174" cy="276999"/>
          </a:xfrm>
          <a:prstGeom prst="rect">
            <a:avLst/>
          </a:prstGeom>
        </p:spPr>
        <p:txBody>
          <a:bodyPr wrap="square">
            <a:spAutoFit/>
          </a:bodyPr>
          <a:lstStyle/>
          <a:p>
            <a:pPr fontAlgn="base">
              <a:spcBef>
                <a:spcPct val="0"/>
              </a:spcBef>
              <a:spcAft>
                <a:spcPct val="0"/>
              </a:spcAft>
            </a:pPr>
            <a:r>
              <a:rPr lang="en-SG" sz="1200" i="1">
                <a:solidFill>
                  <a:srgbClr val="000000"/>
                </a:solidFill>
                <a:latin typeface="Arial" charset="0"/>
                <a:cs typeface="Arial" charset="0"/>
              </a:rPr>
              <a:t>Image credit: prusa3d.com</a:t>
            </a:r>
          </a:p>
        </p:txBody>
      </p:sp>
      <p:sp>
        <p:nvSpPr>
          <p:cNvPr id="17" name="Rectangle 16"/>
          <p:cNvSpPr/>
          <p:nvPr/>
        </p:nvSpPr>
        <p:spPr>
          <a:xfrm>
            <a:off x="3181139" y="3691909"/>
            <a:ext cx="1703431" cy="276999"/>
          </a:xfrm>
          <a:prstGeom prst="rect">
            <a:avLst/>
          </a:prstGeom>
          <a:solidFill>
            <a:srgbClr val="FFFFFF">
              <a:alpha val="74902"/>
            </a:srgbClr>
          </a:solidFill>
        </p:spPr>
        <p:txBody>
          <a:bodyPr wrap="square">
            <a:spAutoFit/>
          </a:bodyPr>
          <a:lstStyle/>
          <a:p>
            <a:pPr fontAlgn="base">
              <a:spcBef>
                <a:spcPct val="0"/>
              </a:spcBef>
              <a:spcAft>
                <a:spcPct val="0"/>
              </a:spcAft>
            </a:pPr>
            <a:r>
              <a:rPr lang="en-SG" sz="1200" i="1">
                <a:solidFill>
                  <a:srgbClr val="000000"/>
                </a:solidFill>
                <a:latin typeface="Arial" charset="0"/>
                <a:cs typeface="Arial" charset="0"/>
              </a:rPr>
              <a:t>Image credit: </a:t>
            </a:r>
            <a:r>
              <a:rPr lang="en-SG" sz="1200" i="1" err="1">
                <a:solidFill>
                  <a:srgbClr val="000000"/>
                </a:solidFill>
                <a:latin typeface="Arial" charset="0"/>
                <a:cs typeface="Arial" charset="0"/>
              </a:rPr>
              <a:t>Inhabitat</a:t>
            </a:r>
            <a:endParaRPr lang="en-SG" sz="1200" i="1">
              <a:solidFill>
                <a:srgbClr val="000000"/>
              </a:solidFill>
              <a:latin typeface="Arial" charset="0"/>
              <a:cs typeface="Arial" charset="0"/>
            </a:endParaRPr>
          </a:p>
        </p:txBody>
      </p:sp>
      <p:sp>
        <p:nvSpPr>
          <p:cNvPr id="10" name="Text Placeholder 9"/>
          <p:cNvSpPr>
            <a:spLocks noGrp="1"/>
          </p:cNvSpPr>
          <p:nvPr>
            <p:ph type="body" sz="quarter" idx="3"/>
          </p:nvPr>
        </p:nvSpPr>
        <p:spPr>
          <a:xfrm>
            <a:off x="5045646" y="980728"/>
            <a:ext cx="7146354" cy="927794"/>
          </a:xfrm>
        </p:spPr>
        <p:txBody>
          <a:bodyPr anchor="ctr"/>
          <a:lstStyle/>
          <a:p>
            <a:pPr algn="ctr"/>
            <a:r>
              <a:rPr lang="en-US" sz="2000"/>
              <a:t>PRUSA I3 MK3S 3D (SGD 1.5k) &amp; PRUSA MINI  (SGD 0.6k)</a:t>
            </a:r>
          </a:p>
          <a:p>
            <a:pPr algn="ctr"/>
            <a:r>
              <a:rPr lang="en-US" sz="2000" b="0"/>
              <a:t>FFF with PLA/PET</a:t>
            </a:r>
            <a:endParaRPr lang="en-SG" sz="2000" b="0"/>
          </a:p>
        </p:txBody>
      </p:sp>
      <p:sp>
        <p:nvSpPr>
          <p:cNvPr id="20" name="Rectangle 19">
            <a:extLst>
              <a:ext uri="{FF2B5EF4-FFF2-40B4-BE49-F238E27FC236}">
                <a16:creationId xmlns:a16="http://schemas.microsoft.com/office/drawing/2014/main" id="{7629FD08-9AAC-462C-9865-5ADE94DC6F08}"/>
              </a:ext>
            </a:extLst>
          </p:cNvPr>
          <p:cNvSpPr/>
          <p:nvPr/>
        </p:nvSpPr>
        <p:spPr>
          <a:xfrm>
            <a:off x="0" y="2615735"/>
            <a:ext cx="1912055" cy="276999"/>
          </a:xfrm>
          <a:prstGeom prst="rect">
            <a:avLst/>
          </a:prstGeom>
        </p:spPr>
        <p:txBody>
          <a:bodyPr wrap="square">
            <a:spAutoFit/>
          </a:bodyPr>
          <a:lstStyle/>
          <a:p>
            <a:pPr fontAlgn="base">
              <a:spcBef>
                <a:spcPct val="0"/>
              </a:spcBef>
              <a:spcAft>
                <a:spcPct val="0"/>
              </a:spcAft>
            </a:pPr>
            <a:r>
              <a:rPr lang="en-SG" sz="1200" i="1">
                <a:solidFill>
                  <a:srgbClr val="000000"/>
                </a:solidFill>
                <a:latin typeface="Arial" charset="0"/>
                <a:cs typeface="Arial" charset="0"/>
              </a:rPr>
              <a:t>Image credit: Shop3D.ca</a:t>
            </a:r>
          </a:p>
        </p:txBody>
      </p:sp>
      <p:sp>
        <p:nvSpPr>
          <p:cNvPr id="15" name="Title 1">
            <a:extLst>
              <a:ext uri="{FF2B5EF4-FFF2-40B4-BE49-F238E27FC236}">
                <a16:creationId xmlns:a16="http://schemas.microsoft.com/office/drawing/2014/main" id="{EC7A636B-AED2-4A29-9AEA-734A697D611C}"/>
              </a:ext>
            </a:extLst>
          </p:cNvPr>
          <p:cNvSpPr txBox="1">
            <a:spLocks/>
          </p:cNvSpPr>
          <p:nvPr/>
        </p:nvSpPr>
        <p:spPr bwMode="auto">
          <a:xfrm>
            <a:off x="914400" y="853"/>
            <a:ext cx="109601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i="0" u="none">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kern="0">
                <a:latin typeface="Calibri Light" panose="020F0302020204030204" pitchFamily="34" charset="0"/>
                <a:cs typeface="Calibri Light" panose="020F0302020204030204" pitchFamily="34" charset="0"/>
              </a:rPr>
              <a:t>2. Mechanical (Fabrication Equipment)</a:t>
            </a:r>
            <a:endParaRPr lang="en-GB" kern="0">
              <a:latin typeface="Calibri Light" panose="020F0302020204030204" pitchFamily="34" charset="0"/>
              <a:cs typeface="Calibri Light" panose="020F0302020204030204" pitchFamily="34" charset="0"/>
            </a:endParaRPr>
          </a:p>
        </p:txBody>
      </p:sp>
      <p:sp>
        <p:nvSpPr>
          <p:cNvPr id="19" name="Right Triangle 18">
            <a:extLst>
              <a:ext uri="{FF2B5EF4-FFF2-40B4-BE49-F238E27FC236}">
                <a16:creationId xmlns:a16="http://schemas.microsoft.com/office/drawing/2014/main" id="{C0D407F9-8889-4CE6-AC31-B73BC9BAA38A}"/>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50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xEl>
                                              <p:pRg st="1" end="1"/>
                                            </p:txEl>
                                          </p:spTgt>
                                        </p:tgtEl>
                                        <p:attrNameLst>
                                          <p:attrName>style.visibility</p:attrName>
                                        </p:attrNameLst>
                                      </p:cBhvr>
                                      <p:to>
                                        <p:strVal val="visible"/>
                                      </p:to>
                                    </p:set>
                                    <p:animEffect transition="in" filter="fade">
                                      <p:cBhvr>
                                        <p:cTn id="36" dur="500"/>
                                        <p:tgtEl>
                                          <p:spTgt spid="10">
                                            <p:txEl>
                                              <p:pRg st="1" end="1"/>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Effect transition="in" filter="fade">
                                      <p:cBhvr>
                                        <p:cTn id="39" dur="500"/>
                                        <p:tgtEl>
                                          <p:spTgt spid="25">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xEl>
                                              <p:pRg st="1" end="1"/>
                                            </p:txEl>
                                          </p:spTgt>
                                        </p:tgtEl>
                                        <p:attrNameLst>
                                          <p:attrName>style.visibility</p:attrName>
                                        </p:attrNameLst>
                                      </p:cBhvr>
                                      <p:to>
                                        <p:strVal val="visible"/>
                                      </p:to>
                                    </p:set>
                                    <p:animEffect transition="in" filter="fade">
                                      <p:cBhvr>
                                        <p:cTn id="44" dur="500"/>
                                        <p:tgtEl>
                                          <p:spTgt spid="25">
                                            <p:txEl>
                                              <p:pRg st="1" end="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xEl>
                                              <p:pRg st="2" end="2"/>
                                            </p:txEl>
                                          </p:spTgt>
                                        </p:tgtEl>
                                        <p:attrNameLst>
                                          <p:attrName>style.visibility</p:attrName>
                                        </p:attrNameLst>
                                      </p:cBhvr>
                                      <p:to>
                                        <p:strVal val="visible"/>
                                      </p:to>
                                    </p:set>
                                    <p:animEffect transition="in" filter="fade">
                                      <p:cBhvr>
                                        <p:cTn id="47" dur="500"/>
                                        <p:tgtEl>
                                          <p:spTgt spid="2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4" grpId="0" uiExpand="1" build="p"/>
      <p:bldP spid="18" grpId="0"/>
      <p:bldP spid="25" grpId="0" uiExpand="1" build="p"/>
      <p:bldP spid="16" grpId="0"/>
      <p:bldP spid="17" grpId="0" animBg="1"/>
      <p:bldP spid="10" grpId="0" uiExpand="1" build="p"/>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p:cNvGraphicFramePr>
            <a:graphicFrameLocks/>
          </p:cNvGraphicFramePr>
          <p:nvPr>
            <p:extLst>
              <p:ext uri="{D42A27DB-BD31-4B8C-83A1-F6EECF244321}">
                <p14:modId xmlns:p14="http://schemas.microsoft.com/office/powerpoint/2010/main" val="1660997802"/>
              </p:ext>
            </p:extLst>
          </p:nvPr>
        </p:nvGraphicFramePr>
        <p:xfrm>
          <a:off x="1306707" y="276860"/>
          <a:ext cx="9578585" cy="6304280"/>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20000"/>
                    </a:ext>
                  </a:extLst>
                </a:gridCol>
                <a:gridCol w="3020819">
                  <a:extLst>
                    <a:ext uri="{9D8B030D-6E8A-4147-A177-3AD203B41FA5}">
                      <a16:colId xmlns:a16="http://schemas.microsoft.com/office/drawing/2014/main" val="20001"/>
                    </a:ext>
                  </a:extLst>
                </a:gridCol>
                <a:gridCol w="2565139">
                  <a:extLst>
                    <a:ext uri="{9D8B030D-6E8A-4147-A177-3AD203B41FA5}">
                      <a16:colId xmlns:a16="http://schemas.microsoft.com/office/drawing/2014/main" val="20002"/>
                    </a:ext>
                  </a:extLst>
                </a:gridCol>
                <a:gridCol w="2895347">
                  <a:extLst>
                    <a:ext uri="{9D8B030D-6E8A-4147-A177-3AD203B41FA5}">
                      <a16:colId xmlns:a16="http://schemas.microsoft.com/office/drawing/2014/main" val="20003"/>
                    </a:ext>
                  </a:extLst>
                </a:gridCol>
              </a:tblGrid>
              <a:tr h="370840">
                <a:tc>
                  <a:txBody>
                    <a:bodyPr/>
                    <a:lstStyle/>
                    <a:p>
                      <a:pPr algn="ctr"/>
                      <a:endParaRPr lang="en-GB"/>
                    </a:p>
                  </a:txBody>
                  <a:tcPr>
                    <a:solidFill>
                      <a:srgbClr val="7030A0"/>
                    </a:solidFill>
                  </a:tcPr>
                </a:tc>
                <a:tc gridSpan="3">
                  <a:txBody>
                    <a:bodyPr/>
                    <a:lstStyle/>
                    <a:p>
                      <a:pPr algn="ctr"/>
                      <a:r>
                        <a:rPr lang="en-US"/>
                        <a:t>ESP 2110 Design Project Sessions (2021)</a:t>
                      </a:r>
                      <a:endParaRPr lang="en-GB"/>
                    </a:p>
                  </a:txBody>
                  <a:tcPr>
                    <a:solidFill>
                      <a:srgbClr val="7030A0"/>
                    </a:solidFill>
                  </a:tcPr>
                </a:tc>
                <a:tc hMerge="1">
                  <a:txBody>
                    <a:bodyPr/>
                    <a:lstStyle/>
                    <a:p>
                      <a:endParaRPr lang="en-GB"/>
                    </a:p>
                  </a:txBody>
                  <a:tcPr/>
                </a:tc>
                <a:tc hMerge="1">
                  <a:txBody>
                    <a:bodyPr/>
                    <a:lstStyle/>
                    <a:p>
                      <a:endParaRPr lang="en-SG"/>
                    </a:p>
                  </a:txBody>
                  <a:tcPr/>
                </a:tc>
                <a:extLst>
                  <a:ext uri="{0D108BD9-81ED-4DB2-BD59-A6C34878D82A}">
                    <a16:rowId xmlns:a16="http://schemas.microsoft.com/office/drawing/2014/main" val="10000"/>
                  </a:ext>
                </a:extLst>
              </a:tr>
              <a:tr h="370840">
                <a:tc>
                  <a:txBody>
                    <a:bodyPr/>
                    <a:lstStyle/>
                    <a:p>
                      <a:pPr algn="ctr"/>
                      <a:r>
                        <a:rPr lang="en-GB"/>
                        <a:t>Week</a:t>
                      </a:r>
                    </a:p>
                  </a:txBody>
                  <a:tcPr>
                    <a:lnB w="38100" cap="flat" cmpd="sng" algn="ctr">
                      <a:solidFill>
                        <a:schemeClr val="tx1"/>
                      </a:solidFill>
                      <a:prstDash val="solid"/>
                      <a:round/>
                      <a:headEnd type="none" w="med" len="med"/>
                      <a:tailEnd type="none" w="med" len="med"/>
                    </a:lnB>
                  </a:tcPr>
                </a:tc>
                <a:tc>
                  <a:txBody>
                    <a:bodyPr/>
                    <a:lstStyle/>
                    <a:p>
                      <a:pPr algn="ctr"/>
                      <a:r>
                        <a:rPr lang="en-GB"/>
                        <a:t>Dates</a:t>
                      </a:r>
                    </a:p>
                  </a:txBody>
                  <a:tcPr>
                    <a:lnB w="38100" cap="flat" cmpd="sng" algn="ctr">
                      <a:solidFill>
                        <a:schemeClr val="tx1"/>
                      </a:solidFill>
                      <a:prstDash val="solid"/>
                      <a:round/>
                      <a:headEnd type="none" w="med" len="med"/>
                      <a:tailEnd type="none" w="med" len="med"/>
                    </a:lnB>
                  </a:tcPr>
                </a:tc>
                <a:tc>
                  <a:txBody>
                    <a:bodyPr/>
                    <a:lstStyle/>
                    <a:p>
                      <a:pPr algn="ctr"/>
                      <a:r>
                        <a:rPr lang="en-GB"/>
                        <a:t>Thursday (1530-1800)</a:t>
                      </a:r>
                    </a:p>
                  </a:txBody>
                  <a:tcPr>
                    <a:lnB w="38100" cap="flat" cmpd="sng" algn="ctr">
                      <a:solidFill>
                        <a:schemeClr val="tx1"/>
                      </a:solidFill>
                      <a:prstDash val="solid"/>
                      <a:round/>
                      <a:headEnd type="none" w="med" len="med"/>
                      <a:tailEnd type="none" w="med" len="med"/>
                    </a:lnB>
                    <a:solidFill>
                      <a:schemeClr val="bg1"/>
                    </a:solidFill>
                  </a:tcPr>
                </a:tc>
                <a:tc>
                  <a:txBody>
                    <a:bodyPr/>
                    <a:lstStyle/>
                    <a:p>
                      <a:pPr algn="ctr"/>
                      <a:r>
                        <a:rPr lang="en-GB"/>
                        <a:t>Friday (1400-1700)</a:t>
                      </a:r>
                    </a:p>
                  </a:txBody>
                  <a:tcP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en-GB"/>
                        <a:t>1</a:t>
                      </a:r>
                    </a:p>
                  </a:txBody>
                  <a:tcPr>
                    <a:lnT w="38100" cap="flat" cmpd="sng" algn="ctr">
                      <a:solidFill>
                        <a:schemeClr val="tx1"/>
                      </a:solidFill>
                      <a:prstDash val="solid"/>
                      <a:round/>
                      <a:headEnd type="none" w="med" len="med"/>
                      <a:tailEnd type="none" w="med" len="med"/>
                    </a:lnT>
                  </a:tcPr>
                </a:tc>
                <a:tc>
                  <a:txBody>
                    <a:bodyPr/>
                    <a:lstStyle/>
                    <a:p>
                      <a:r>
                        <a:rPr lang="nn-NO"/>
                        <a:t>Thur 14 Jan – Fri 15 Jan</a:t>
                      </a:r>
                      <a:endParaRPr lang="en-GB"/>
                    </a:p>
                  </a:txBody>
                  <a:tcPr>
                    <a:lnT w="38100" cap="flat" cmpd="sng" algn="ctr">
                      <a:solidFill>
                        <a:schemeClr val="tx1"/>
                      </a:solidFill>
                      <a:prstDash val="solid"/>
                      <a:round/>
                      <a:headEnd type="none" w="med" len="med"/>
                      <a:tailEnd type="none" w="med" len="med"/>
                    </a:lnT>
                  </a:tcPr>
                </a:tc>
                <a:tc rowSpan="6" gridSpan="2">
                  <a:txBody>
                    <a:bodyPr/>
                    <a:lstStyle/>
                    <a:p>
                      <a:pPr algn="ctr"/>
                      <a:r>
                        <a:rPr lang="en-US" sz="3600">
                          <a:solidFill>
                            <a:schemeClr val="tx1"/>
                          </a:solidFill>
                        </a:rPr>
                        <a:t>Robotics</a:t>
                      </a:r>
                      <a:r>
                        <a:rPr lang="en-US" sz="3600" baseline="0">
                          <a:solidFill>
                            <a:schemeClr val="tx1"/>
                          </a:solidFill>
                        </a:rPr>
                        <a:t> Project</a:t>
                      </a:r>
                    </a:p>
                    <a:p>
                      <a:pPr algn="ctr"/>
                      <a:r>
                        <a:rPr lang="en-US" sz="3600" b="0" baseline="0">
                          <a:solidFill>
                            <a:schemeClr val="tx1"/>
                          </a:solidFill>
                        </a:rPr>
                        <a:t>@ FOE</a:t>
                      </a:r>
                      <a:endParaRPr lang="en-GB" sz="3600" b="0">
                        <a:solidFill>
                          <a:schemeClr val="bg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rowSpan="6" hMerge="1">
                  <a:txBody>
                    <a:bodyPr/>
                    <a:lstStyle/>
                    <a:p>
                      <a:pPr algn="ctr"/>
                      <a:endParaRPr lang="en-GB"/>
                    </a:p>
                  </a:txBody>
                  <a:tcPr>
                    <a:lnT w="38100" cap="flat" cmpd="sng" algn="ctr">
                      <a:solidFill>
                        <a:schemeClr val="tx1"/>
                      </a:solidFill>
                      <a:prstDash val="solid"/>
                      <a:round/>
                      <a:headEnd type="none" w="med" len="med"/>
                      <a:tailEnd type="none" w="med" len="med"/>
                    </a:lnT>
                    <a:solidFill>
                      <a:srgbClr val="00B050"/>
                    </a:solidFill>
                  </a:tcPr>
                </a:tc>
                <a:extLst>
                  <a:ext uri="{0D108BD9-81ED-4DB2-BD59-A6C34878D82A}">
                    <a16:rowId xmlns:a16="http://schemas.microsoft.com/office/drawing/2014/main" val="10002"/>
                  </a:ext>
                </a:extLst>
              </a:tr>
              <a:tr h="370840">
                <a:tc>
                  <a:txBody>
                    <a:bodyPr/>
                    <a:lstStyle/>
                    <a:p>
                      <a:r>
                        <a:rPr lang="en-GB"/>
                        <a:t>2</a:t>
                      </a:r>
                    </a:p>
                  </a:txBody>
                  <a:tcPr/>
                </a:tc>
                <a:tc>
                  <a:txBody>
                    <a:bodyPr/>
                    <a:lstStyle/>
                    <a:p>
                      <a:r>
                        <a:rPr lang="nn-NO"/>
                        <a:t>Thur 21 Jan – Fri 22 Jan</a:t>
                      </a:r>
                      <a:endParaRPr lang="en-GB"/>
                    </a:p>
                  </a:txBody>
                  <a:tcPr/>
                </a:tc>
                <a:tc gridSpan="2" vMerge="1">
                  <a:txBody>
                    <a:bodyPr/>
                    <a:lstStyle/>
                    <a:p>
                      <a:pPr algn="ctr"/>
                      <a:endParaRPr lang="en-GB" sz="1600"/>
                    </a:p>
                  </a:txBody>
                  <a:tcPr>
                    <a:solidFill>
                      <a:srgbClr val="00B050"/>
                    </a:solidFill>
                  </a:tcPr>
                </a:tc>
                <a:tc hMerge="1" vMerge="1">
                  <a:txBody>
                    <a:bodyPr/>
                    <a:lstStyle/>
                    <a:p>
                      <a:endParaRPr lang="en-SG"/>
                    </a:p>
                  </a:txBody>
                  <a:tcPr/>
                </a:tc>
                <a:extLst>
                  <a:ext uri="{0D108BD9-81ED-4DB2-BD59-A6C34878D82A}">
                    <a16:rowId xmlns:a16="http://schemas.microsoft.com/office/drawing/2014/main" val="10003"/>
                  </a:ext>
                </a:extLst>
              </a:tr>
              <a:tr h="370840">
                <a:tc>
                  <a:txBody>
                    <a:bodyPr/>
                    <a:lstStyle/>
                    <a:p>
                      <a:r>
                        <a:rPr lang="en-GB">
                          <a:solidFill>
                            <a:schemeClr val="tx1"/>
                          </a:solidFill>
                        </a:rPr>
                        <a:t>3</a:t>
                      </a:r>
                    </a:p>
                  </a:txBody>
                  <a:tcPr/>
                </a:tc>
                <a:tc>
                  <a:txBody>
                    <a:bodyPr/>
                    <a:lstStyle/>
                    <a:p>
                      <a:r>
                        <a:rPr lang="nn-NO"/>
                        <a:t>Thur 28 Jan – Fri 29 Feb</a:t>
                      </a:r>
                      <a:endParaRPr lang="en-GB"/>
                    </a:p>
                  </a:txBody>
                  <a:tcPr/>
                </a:tc>
                <a:tc gridSpan="2" vMerge="1">
                  <a:txBody>
                    <a:bodyPr/>
                    <a:lstStyle/>
                    <a:p>
                      <a:pPr algn="ctr"/>
                      <a:endParaRPr lang="en-GB"/>
                    </a:p>
                  </a:txBody>
                  <a:tcPr>
                    <a:solidFill>
                      <a:srgbClr val="00B050"/>
                    </a:solidFill>
                  </a:tcPr>
                </a:tc>
                <a:tc hMerge="1" vMerge="1">
                  <a:txBody>
                    <a:bodyPr/>
                    <a:lstStyle/>
                    <a:p>
                      <a:pPr algn="ctr"/>
                      <a:endParaRPr lang="en-GB">
                        <a:solidFill>
                          <a:schemeClr val="tx1"/>
                        </a:solidFill>
                      </a:endParaRPr>
                    </a:p>
                  </a:txBody>
                  <a:tcPr>
                    <a:solidFill>
                      <a:srgbClr val="00B050"/>
                    </a:solidFill>
                  </a:tcPr>
                </a:tc>
                <a:extLst>
                  <a:ext uri="{0D108BD9-81ED-4DB2-BD59-A6C34878D82A}">
                    <a16:rowId xmlns:a16="http://schemas.microsoft.com/office/drawing/2014/main" val="10004"/>
                  </a:ext>
                </a:extLst>
              </a:tr>
              <a:tr h="370840">
                <a:tc>
                  <a:txBody>
                    <a:bodyPr/>
                    <a:lstStyle/>
                    <a:p>
                      <a:r>
                        <a:rPr lang="en-GB"/>
                        <a:t>4</a:t>
                      </a:r>
                    </a:p>
                  </a:txBody>
                  <a:tcPr/>
                </a:tc>
                <a:tc>
                  <a:txBody>
                    <a:bodyPr/>
                    <a:lstStyle/>
                    <a:p>
                      <a:r>
                        <a:rPr lang="nn-NO" b="0">
                          <a:solidFill>
                            <a:schemeClr val="tx1"/>
                          </a:solidFill>
                        </a:rPr>
                        <a:t>Thur 4 Feb – Fri 5 Feb</a:t>
                      </a:r>
                      <a:endParaRPr lang="en-GB" b="0">
                        <a:solidFill>
                          <a:schemeClr val="tx1"/>
                        </a:solidFill>
                      </a:endParaRPr>
                    </a:p>
                  </a:txBody>
                  <a:tcPr/>
                </a:tc>
                <a:tc gridSpan="2"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a:solidFill>
                          <a:schemeClr val="tx1"/>
                        </a:solidFill>
                      </a:endParaRPr>
                    </a:p>
                  </a:txBody>
                  <a:tcPr>
                    <a:solidFill>
                      <a:srgbClr val="00B050"/>
                    </a:solidFill>
                  </a:tcPr>
                </a:tc>
                <a:tc hMerge="1" vMerge="1">
                  <a:txBody>
                    <a:bodyPr/>
                    <a:lstStyle/>
                    <a:p>
                      <a:pPr algn="ctr"/>
                      <a:endParaRPr lang="en-GB">
                        <a:solidFill>
                          <a:schemeClr val="tx1"/>
                        </a:solidFill>
                      </a:endParaRPr>
                    </a:p>
                  </a:txBody>
                  <a:tcPr>
                    <a:solidFill>
                      <a:srgbClr val="00B050"/>
                    </a:solidFill>
                  </a:tcPr>
                </a:tc>
                <a:extLst>
                  <a:ext uri="{0D108BD9-81ED-4DB2-BD59-A6C34878D82A}">
                    <a16:rowId xmlns:a16="http://schemas.microsoft.com/office/drawing/2014/main" val="10005"/>
                  </a:ext>
                </a:extLst>
              </a:tr>
              <a:tr h="370840">
                <a:tc>
                  <a:txBody>
                    <a:bodyPr/>
                    <a:lstStyle/>
                    <a:p>
                      <a:r>
                        <a:rPr lang="en-GB"/>
                        <a:t>5</a:t>
                      </a:r>
                    </a:p>
                  </a:txBody>
                  <a:tcPr/>
                </a:tc>
                <a:tc>
                  <a:txBody>
                    <a:bodyPr/>
                    <a:lstStyle/>
                    <a:p>
                      <a:r>
                        <a:rPr lang="nn-NO"/>
                        <a:t>Thur 11 Feb – </a:t>
                      </a:r>
                      <a:r>
                        <a:rPr lang="nn-NO" b="0">
                          <a:solidFill>
                            <a:schemeClr val="tx1"/>
                          </a:solidFill>
                        </a:rPr>
                        <a:t>Fri 12 Feb</a:t>
                      </a:r>
                      <a:endParaRPr lang="en-GB" b="0">
                        <a:solidFill>
                          <a:schemeClr val="tx1"/>
                        </a:solidFill>
                      </a:endParaRPr>
                    </a:p>
                  </a:txBody>
                  <a:tcPr/>
                </a:tc>
                <a:tc gridSpan="2" vMerge="1">
                  <a:txBody>
                    <a:bodyPr/>
                    <a:lstStyle/>
                    <a:p>
                      <a:pPr algn="ctr"/>
                      <a:endParaRPr lang="en-GB"/>
                    </a:p>
                  </a:txBody>
                  <a:tcPr>
                    <a:solidFill>
                      <a:srgbClr val="00B050"/>
                    </a:solidFill>
                  </a:tcPr>
                </a:tc>
                <a:tc hMerge="1" vMerge="1">
                  <a:txBody>
                    <a:bodyPr/>
                    <a:lstStyle/>
                    <a:p>
                      <a:endParaRPr lang="en-SG"/>
                    </a:p>
                  </a:txBody>
                  <a:tcPr>
                    <a:solidFill>
                      <a:srgbClr val="00B050"/>
                    </a:solidFill>
                  </a:tcPr>
                </a:tc>
                <a:extLst>
                  <a:ext uri="{0D108BD9-81ED-4DB2-BD59-A6C34878D82A}">
                    <a16:rowId xmlns:a16="http://schemas.microsoft.com/office/drawing/2014/main" val="10006"/>
                  </a:ext>
                </a:extLst>
              </a:tr>
              <a:tr h="370840">
                <a:tc>
                  <a:txBody>
                    <a:bodyPr/>
                    <a:lstStyle/>
                    <a:p>
                      <a:r>
                        <a:rPr lang="en-GB"/>
                        <a:t>6</a:t>
                      </a:r>
                    </a:p>
                  </a:txBody>
                  <a:tcPr>
                    <a:lnB w="38100" cap="flat" cmpd="sng" algn="ctr">
                      <a:solidFill>
                        <a:schemeClr val="tx1"/>
                      </a:solidFill>
                      <a:prstDash val="solid"/>
                      <a:round/>
                      <a:headEnd type="none" w="med" len="med"/>
                      <a:tailEnd type="none" w="med" len="med"/>
                    </a:lnB>
                  </a:tcPr>
                </a:tc>
                <a:tc>
                  <a:txBody>
                    <a:bodyPr/>
                    <a:lstStyle/>
                    <a:p>
                      <a:r>
                        <a:rPr lang="nn-NO" b="0">
                          <a:solidFill>
                            <a:schemeClr val="tx1"/>
                          </a:solidFill>
                        </a:rPr>
                        <a:t>Thur 18 Feb – Fri 19</a:t>
                      </a:r>
                      <a:r>
                        <a:rPr lang="nn-NO" b="0" baseline="0">
                          <a:solidFill>
                            <a:schemeClr val="tx1"/>
                          </a:solidFill>
                        </a:rPr>
                        <a:t> </a:t>
                      </a:r>
                      <a:r>
                        <a:rPr lang="nn-NO" b="0">
                          <a:solidFill>
                            <a:schemeClr val="tx1"/>
                          </a:solidFill>
                        </a:rPr>
                        <a:t>Feb</a:t>
                      </a:r>
                      <a:endParaRPr lang="en-GB" b="0">
                        <a:solidFill>
                          <a:schemeClr val="tx1"/>
                        </a:solidFill>
                      </a:endParaRPr>
                    </a:p>
                  </a:txBody>
                  <a:tcPr>
                    <a:lnB w="38100" cap="flat" cmpd="sng" algn="ctr">
                      <a:solidFill>
                        <a:schemeClr val="tx1"/>
                      </a:solidFill>
                      <a:prstDash val="solid"/>
                      <a:round/>
                      <a:headEnd type="none" w="med" len="med"/>
                      <a:tailEnd type="none" w="med" len="med"/>
                    </a:lnB>
                  </a:tcPr>
                </a:tc>
                <a:tc gridSpan="2" vMerge="1">
                  <a:txBody>
                    <a:bodyPr/>
                    <a:lstStyle/>
                    <a:p>
                      <a:pPr algn="ctr"/>
                      <a:endParaRPr lang="en-GB" b="1">
                        <a:solidFill>
                          <a:schemeClr val="bg1"/>
                        </a:solidFill>
                      </a:endParaRPr>
                    </a:p>
                  </a:txBody>
                  <a:tcPr>
                    <a:lnB w="38100" cap="flat" cmpd="sng" algn="ctr">
                      <a:solidFill>
                        <a:schemeClr val="tx1"/>
                      </a:solidFill>
                      <a:prstDash val="solid"/>
                      <a:round/>
                      <a:headEnd type="none" w="med" len="med"/>
                      <a:tailEnd type="none" w="med" len="med"/>
                    </a:lnB>
                    <a:solidFill>
                      <a:srgbClr val="00B050"/>
                    </a:solidFill>
                  </a:tcPr>
                </a:tc>
                <a:tc hMerge="1"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b="1">
                        <a:solidFill>
                          <a:srgbClr val="FF0000"/>
                        </a:solidFill>
                      </a:endParaRPr>
                    </a:p>
                  </a:txBody>
                  <a:tcPr>
                    <a:lnB w="381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7"/>
                  </a:ext>
                </a:extLst>
              </a:tr>
              <a:tr h="370840">
                <a:tc>
                  <a:txBody>
                    <a:bodyPr/>
                    <a:lstStyle/>
                    <a:p>
                      <a:r>
                        <a:rPr lang="en-GB"/>
                        <a:t>Recess</a:t>
                      </a:r>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GB"/>
                        <a:t>Sat 20 Feb – Sun 28 Feb</a:t>
                      </a:r>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gridSpan="2">
                  <a:txBody>
                    <a:bodyPr/>
                    <a:lstStyle/>
                    <a:p>
                      <a:pPr algn="ctr"/>
                      <a:r>
                        <a:rPr lang="en-GB"/>
                        <a:t>Recess Week</a:t>
                      </a:r>
                      <a:r>
                        <a:rPr lang="en-GB" baseline="0"/>
                        <a:t> 1</a:t>
                      </a:r>
                      <a:endParaRPr lang="en-GB"/>
                    </a:p>
                  </a:txBody>
                  <a:tcP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en-SG"/>
                    </a:p>
                  </a:txBody>
                  <a:tcPr>
                    <a:solidFill>
                      <a:schemeClr val="bg1">
                        <a:lumMod val="75000"/>
                      </a:schemeClr>
                    </a:solidFill>
                  </a:tcPr>
                </a:tc>
                <a:extLst>
                  <a:ext uri="{0D108BD9-81ED-4DB2-BD59-A6C34878D82A}">
                    <a16:rowId xmlns:a16="http://schemas.microsoft.com/office/drawing/2014/main" val="10008"/>
                  </a:ext>
                </a:extLst>
              </a:tr>
              <a:tr h="370840">
                <a:tc>
                  <a:txBody>
                    <a:bodyPr/>
                    <a:lstStyle/>
                    <a:p>
                      <a:r>
                        <a:rPr lang="en-GB"/>
                        <a:t>7</a:t>
                      </a:r>
                    </a:p>
                  </a:txBody>
                  <a:tcPr>
                    <a:lnT w="38100" cap="flat" cmpd="sng" algn="ctr">
                      <a:solidFill>
                        <a:schemeClr val="tx1"/>
                      </a:solidFill>
                      <a:prstDash val="solid"/>
                      <a:round/>
                      <a:headEnd type="none" w="med" len="med"/>
                      <a:tailEnd type="none" w="med" len="med"/>
                    </a:lnT>
                  </a:tcPr>
                </a:tc>
                <a:tc>
                  <a:txBody>
                    <a:bodyPr/>
                    <a:lstStyle/>
                    <a:p>
                      <a:r>
                        <a:rPr lang="nn-NO" b="0">
                          <a:solidFill>
                            <a:schemeClr val="tx1"/>
                          </a:solidFill>
                        </a:rPr>
                        <a:t>Thur 4 Mar </a:t>
                      </a:r>
                      <a:r>
                        <a:rPr lang="nn-NO"/>
                        <a:t>– Fri </a:t>
                      </a:r>
                      <a:r>
                        <a:rPr lang="nn-NO" b="0">
                          <a:solidFill>
                            <a:schemeClr val="tx1"/>
                          </a:solidFill>
                        </a:rPr>
                        <a:t>5</a:t>
                      </a:r>
                      <a:r>
                        <a:rPr lang="nn-NO" b="0" baseline="0">
                          <a:solidFill>
                            <a:schemeClr val="tx1"/>
                          </a:solidFill>
                        </a:rPr>
                        <a:t> Mar</a:t>
                      </a:r>
                      <a:endParaRPr lang="en-GB" b="0">
                        <a:solidFill>
                          <a:schemeClr val="tx1"/>
                        </a:solidFill>
                      </a:endParaRPr>
                    </a:p>
                  </a:txBody>
                  <a:tcPr>
                    <a:lnT w="381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a:solidFill>
                            <a:schemeClr val="bg1"/>
                          </a:solidFill>
                        </a:rPr>
                        <a:t>1 hr Orientation + 1</a:t>
                      </a:r>
                    </a:p>
                  </a:txBody>
                  <a:tcPr>
                    <a:lnT w="38100" cap="flat" cmpd="sng" algn="ctr">
                      <a:solidFill>
                        <a:schemeClr val="tx1"/>
                      </a:solidFill>
                      <a:prstDash val="solid"/>
                      <a:round/>
                      <a:headEnd type="none" w="med" len="med"/>
                      <a:tailEnd type="none" w="med" len="med"/>
                    </a:lnT>
                    <a:solidFill>
                      <a:srgbClr val="00B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a:solidFill>
                            <a:schemeClr val="bg1"/>
                          </a:solidFill>
                        </a:rPr>
                        <a:t>0.5 hr Orientation + 2.5</a:t>
                      </a:r>
                    </a:p>
                  </a:txBody>
                  <a:tcPr>
                    <a:lnT w="38100" cap="flat" cmpd="sng" algn="ctr">
                      <a:solidFill>
                        <a:schemeClr val="tx1"/>
                      </a:solidFill>
                      <a:prstDash val="solid"/>
                      <a:round/>
                      <a:headEnd type="none" w="med" len="med"/>
                      <a:tailEnd type="none" w="med" len="med"/>
                    </a:lnT>
                    <a:solidFill>
                      <a:srgbClr val="00B050"/>
                    </a:solidFill>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n-NO" b="0">
                          <a:solidFill>
                            <a:schemeClr val="tx1"/>
                          </a:solidFill>
                        </a:rPr>
                        <a:t>Thur 11 Mar – Fri 12</a:t>
                      </a:r>
                      <a:r>
                        <a:rPr lang="nn-NO" b="0" baseline="0">
                          <a:solidFill>
                            <a:schemeClr val="tx1"/>
                          </a:solidFill>
                        </a:rPr>
                        <a:t> Mar</a:t>
                      </a:r>
                      <a:endParaRPr lang="en-GB" b="0">
                        <a:solidFill>
                          <a:schemeClr val="tx1"/>
                        </a:solidFill>
                      </a:endParaRPr>
                    </a:p>
                  </a:txBody>
                  <a:tcPr/>
                </a:tc>
                <a:tc>
                  <a:txBody>
                    <a:bodyPr/>
                    <a:lstStyle/>
                    <a:p>
                      <a:pPr algn="ctr"/>
                      <a:r>
                        <a:rPr lang="en-GB" sz="1800" b="0">
                          <a:solidFill>
                            <a:schemeClr val="tx1"/>
                          </a:solidFill>
                        </a:rPr>
                        <a:t>2.5</a:t>
                      </a:r>
                    </a:p>
                  </a:txBody>
                  <a:tcPr>
                    <a:solidFill>
                      <a:srgbClr val="00B050"/>
                    </a:solidFill>
                  </a:tcPr>
                </a:tc>
                <a:tc>
                  <a:txBody>
                    <a:bodyPr/>
                    <a:lstStyle/>
                    <a:p>
                      <a:pPr algn="ctr"/>
                      <a:r>
                        <a:rPr lang="en-SG" sz="1800" b="0">
                          <a:solidFill>
                            <a:schemeClr val="tx1"/>
                          </a:solidFill>
                        </a:rPr>
                        <a:t>3</a:t>
                      </a:r>
                    </a:p>
                  </a:txBody>
                  <a:tcPr>
                    <a:solidFill>
                      <a:srgbClr val="00B050"/>
                    </a:solidFill>
                  </a:tcPr>
                </a:tc>
                <a:extLst>
                  <a:ext uri="{0D108BD9-81ED-4DB2-BD59-A6C34878D82A}">
                    <a16:rowId xmlns:a16="http://schemas.microsoft.com/office/drawing/2014/main" val="1001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n-NO"/>
                        <a:t>Thur 18 Mar – Fri 19</a:t>
                      </a:r>
                      <a:r>
                        <a:rPr lang="nn-NO" baseline="0"/>
                        <a:t> Mar</a:t>
                      </a:r>
                      <a:endParaRPr lang="en-GB"/>
                    </a:p>
                  </a:txBody>
                  <a:tcPr/>
                </a:tc>
                <a:tc>
                  <a:txBody>
                    <a:bodyPr/>
                    <a:lstStyle/>
                    <a:p>
                      <a:pPr algn="ctr"/>
                      <a:r>
                        <a:rPr lang="en-GB" sz="1800" b="0">
                          <a:solidFill>
                            <a:schemeClr val="tx1"/>
                          </a:solidFill>
                        </a:rPr>
                        <a:t>2.5</a:t>
                      </a:r>
                    </a:p>
                  </a:txBody>
                  <a:tcPr>
                    <a:solidFill>
                      <a:srgbClr val="00B050"/>
                    </a:solidFill>
                  </a:tcPr>
                </a:tc>
                <a:tc>
                  <a:txBody>
                    <a:bodyPr/>
                    <a:lstStyle/>
                    <a:p>
                      <a:pPr algn="ctr"/>
                      <a:r>
                        <a:rPr lang="en-SG" sz="1800" b="0">
                          <a:solidFill>
                            <a:schemeClr val="tx1"/>
                          </a:solidFill>
                        </a:rPr>
                        <a:t>3</a:t>
                      </a:r>
                    </a:p>
                  </a:txBody>
                  <a:tcPr>
                    <a:solidFill>
                      <a:srgbClr val="00B050"/>
                    </a:solidFill>
                  </a:tcPr>
                </a:tc>
                <a:extLst>
                  <a:ext uri="{0D108BD9-81ED-4DB2-BD59-A6C34878D82A}">
                    <a16:rowId xmlns:a16="http://schemas.microsoft.com/office/drawing/2014/main" val="1001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n-NO"/>
                        <a:t>Thur 25 Mar – </a:t>
                      </a:r>
                      <a:r>
                        <a:rPr lang="nn-NO" b="0">
                          <a:solidFill>
                            <a:schemeClr val="tx1"/>
                          </a:solidFill>
                        </a:rPr>
                        <a:t>Fri 26</a:t>
                      </a:r>
                      <a:r>
                        <a:rPr lang="nn-NO" b="0" baseline="0">
                          <a:solidFill>
                            <a:schemeClr val="tx1"/>
                          </a:solidFill>
                        </a:rPr>
                        <a:t> Mar</a:t>
                      </a:r>
                      <a:endParaRPr lang="en-GB" b="0">
                        <a:solidFill>
                          <a:schemeClr val="tx1"/>
                        </a:solidFill>
                      </a:endParaRPr>
                    </a:p>
                  </a:txBody>
                  <a:tcPr/>
                </a:tc>
                <a:tc>
                  <a:txBody>
                    <a:bodyPr/>
                    <a:lstStyle/>
                    <a:p>
                      <a:pPr algn="ctr"/>
                      <a:r>
                        <a:rPr lang="en-GB" sz="1800" b="0">
                          <a:solidFill>
                            <a:schemeClr val="tx1"/>
                          </a:solidFill>
                        </a:rPr>
                        <a:t>2.5</a:t>
                      </a:r>
                    </a:p>
                  </a:txBody>
                  <a:tcPr>
                    <a:solidFill>
                      <a:srgbClr val="00B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800" b="0">
                          <a:solidFill>
                            <a:schemeClr val="tx1"/>
                          </a:solidFill>
                        </a:rPr>
                        <a:t>3</a:t>
                      </a:r>
                    </a:p>
                  </a:txBody>
                  <a:tcPr>
                    <a:solidFill>
                      <a:srgbClr val="00B050"/>
                    </a:solidFill>
                  </a:tcPr>
                </a:tc>
                <a:extLst>
                  <a:ext uri="{0D108BD9-81ED-4DB2-BD59-A6C34878D82A}">
                    <a16:rowId xmlns:a16="http://schemas.microsoft.com/office/drawing/2014/main" val="1001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n-NO"/>
                        <a:t>Thur 1 Apr – </a:t>
                      </a:r>
                      <a:r>
                        <a:rPr lang="nn-NO" b="0">
                          <a:solidFill>
                            <a:schemeClr val="tx1"/>
                          </a:solidFill>
                        </a:rPr>
                        <a:t>Fri 2</a:t>
                      </a:r>
                      <a:r>
                        <a:rPr lang="nn-NO" b="0" baseline="0">
                          <a:solidFill>
                            <a:schemeClr val="tx1"/>
                          </a:solidFill>
                        </a:rPr>
                        <a:t> Apr</a:t>
                      </a:r>
                      <a:endParaRPr lang="en-GB" b="0">
                        <a:solidFill>
                          <a:schemeClr val="tx1"/>
                        </a:solidFill>
                      </a:endParaRPr>
                    </a:p>
                  </a:txBody>
                  <a:tcPr/>
                </a:tc>
                <a:tc>
                  <a:txBody>
                    <a:bodyPr/>
                    <a:lstStyle/>
                    <a:p>
                      <a:pPr algn="ctr"/>
                      <a:r>
                        <a:rPr lang="en-GB" sz="1800" b="0">
                          <a:solidFill>
                            <a:schemeClr val="tx1"/>
                          </a:solidFill>
                        </a:rPr>
                        <a:t>2.5</a:t>
                      </a:r>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800" b="0">
                          <a:solidFill>
                            <a:schemeClr val="tx1"/>
                          </a:solidFill>
                        </a:rPr>
                        <a:t>Good Friday</a:t>
                      </a:r>
                    </a:p>
                  </a:txBody>
                  <a:tcPr>
                    <a:solidFill>
                      <a:schemeClr val="bg1">
                        <a:lumMod val="75000"/>
                      </a:schemeClr>
                    </a:solidFill>
                  </a:tcPr>
                </a:tc>
                <a:extLst>
                  <a:ext uri="{0D108BD9-81ED-4DB2-BD59-A6C34878D82A}">
                    <a16:rowId xmlns:a16="http://schemas.microsoft.com/office/drawing/2014/main" val="1001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n-NO"/>
                        <a:t>Thur 8 </a:t>
                      </a:r>
                      <a:r>
                        <a:rPr lang="nn-NO" baseline="0"/>
                        <a:t>Apr – Fri 9 Apr</a:t>
                      </a:r>
                      <a:endParaRPr lang="en-GB" b="0">
                        <a:solidFill>
                          <a:schemeClr val="tx1"/>
                        </a:solidFill>
                      </a:endParaRPr>
                    </a:p>
                  </a:txBody>
                  <a:tcPr/>
                </a:tc>
                <a:tc>
                  <a:txBody>
                    <a:bodyPr/>
                    <a:lstStyle/>
                    <a:p>
                      <a:pPr algn="ctr"/>
                      <a:r>
                        <a:rPr lang="en-GB" sz="1800" b="0">
                          <a:solidFill>
                            <a:schemeClr val="tx1"/>
                          </a:solidFill>
                        </a:rPr>
                        <a:t>2.5</a:t>
                      </a:r>
                    </a:p>
                  </a:txBody>
                  <a:tcPr>
                    <a:solidFill>
                      <a:srgbClr val="00B050"/>
                    </a:solidFill>
                  </a:tcPr>
                </a:tc>
                <a:tc>
                  <a:txBody>
                    <a:bodyPr/>
                    <a:lstStyle/>
                    <a:p>
                      <a:pPr algn="ctr"/>
                      <a:r>
                        <a:rPr lang="en-SG" sz="1800" b="0">
                          <a:solidFill>
                            <a:schemeClr val="tx1"/>
                          </a:solidFill>
                        </a:rPr>
                        <a:t>3</a:t>
                      </a:r>
                    </a:p>
                  </a:txBody>
                  <a:tcPr>
                    <a:solidFill>
                      <a:srgbClr val="00B050"/>
                    </a:solidFill>
                  </a:tcPr>
                </a:tc>
                <a:extLst>
                  <a:ext uri="{0D108BD9-81ED-4DB2-BD59-A6C34878D82A}">
                    <a16:rowId xmlns:a16="http://schemas.microsoft.com/office/drawing/2014/main" val="1001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n-NO" b="0">
                          <a:solidFill>
                            <a:schemeClr val="tx1"/>
                          </a:solidFill>
                        </a:rPr>
                        <a:t>Thur 15 </a:t>
                      </a:r>
                      <a:r>
                        <a:rPr lang="nn-NO" b="0" baseline="0">
                          <a:solidFill>
                            <a:schemeClr val="tx1"/>
                          </a:solidFill>
                        </a:rPr>
                        <a:t>Apr </a:t>
                      </a:r>
                      <a:r>
                        <a:rPr lang="nn-NO"/>
                        <a:t>– </a:t>
                      </a:r>
                      <a:r>
                        <a:rPr lang="nn-NO" b="0">
                          <a:solidFill>
                            <a:schemeClr val="tx1"/>
                          </a:solidFill>
                        </a:rPr>
                        <a:t>Fri 16</a:t>
                      </a:r>
                      <a:r>
                        <a:rPr lang="nn-NO" b="0" baseline="0">
                          <a:solidFill>
                            <a:schemeClr val="tx1"/>
                          </a:solidFill>
                        </a:rPr>
                        <a:t> Apr</a:t>
                      </a:r>
                      <a:endParaRPr lang="en-GB" b="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b="1">
                        <a:solidFill>
                          <a:schemeClr val="bg1"/>
                        </a:solidFill>
                      </a:endParaRPr>
                    </a:p>
                  </a:txBody>
                  <a:tcP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b="1">
                          <a:solidFill>
                            <a:srgbClr val="FF0000"/>
                          </a:solidFill>
                        </a:rPr>
                        <a:t>Presentation</a:t>
                      </a:r>
                    </a:p>
                  </a:txBody>
                  <a:tcPr>
                    <a:solidFill>
                      <a:srgbClr val="FFC000"/>
                    </a:solidFill>
                  </a:tcPr>
                </a:tc>
                <a:extLst>
                  <a:ext uri="{0D108BD9-81ED-4DB2-BD59-A6C34878D82A}">
                    <a16:rowId xmlns:a16="http://schemas.microsoft.com/office/drawing/2014/main" val="1001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Reading</a:t>
                      </a:r>
                    </a:p>
                  </a:txBody>
                  <a:tcPr>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b="1">
                          <a:solidFill>
                            <a:schemeClr val="tx1"/>
                          </a:solidFill>
                        </a:rPr>
                        <a:t>by 1800 Mon 19 Apr</a:t>
                      </a:r>
                    </a:p>
                  </a:txBody>
                  <a:tcPr>
                    <a:lnB w="381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b="1">
                          <a:solidFill>
                            <a:srgbClr val="FF0000"/>
                          </a:solidFill>
                        </a:rPr>
                        <a:t>Report, Logbook &amp; Feedback upload deadline</a:t>
                      </a:r>
                      <a:endParaRPr lang="en-SG" b="1">
                        <a:solidFill>
                          <a:schemeClr val="bg1"/>
                        </a:solidFill>
                      </a:endParaRPr>
                    </a:p>
                  </a:txBody>
                  <a:tcPr>
                    <a:lnB w="38100" cap="flat" cmpd="sng" algn="ctr">
                      <a:solidFill>
                        <a:schemeClr val="tx1"/>
                      </a:solidFill>
                      <a:prstDash val="solid"/>
                      <a:round/>
                      <a:headEnd type="none" w="med" len="med"/>
                      <a:tailEnd type="none" w="med" len="med"/>
                    </a:lnB>
                    <a:solidFill>
                      <a:srgbClr val="FFC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SG" b="1">
                        <a:solidFill>
                          <a:srgbClr val="FF0000"/>
                        </a:solidFill>
                      </a:endParaRPr>
                    </a:p>
                  </a:txBody>
                  <a:tcPr>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776771405"/>
                  </a:ext>
                </a:extLst>
              </a:tr>
            </a:tbl>
          </a:graphicData>
        </a:graphic>
      </p:graphicFrame>
      <p:sp>
        <p:nvSpPr>
          <p:cNvPr id="2" name="Right Triangle 1">
            <a:extLst>
              <a:ext uri="{FF2B5EF4-FFF2-40B4-BE49-F238E27FC236}">
                <a16:creationId xmlns:a16="http://schemas.microsoft.com/office/drawing/2014/main" id="{64AE0FC6-D246-4758-A77C-31BE7C21086E}"/>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468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nomad 883"/>
          <p:cNvPicPr>
            <a:picLocks noChangeAspect="1" noChangeArrowheads="1"/>
          </p:cNvPicPr>
          <p:nvPr/>
        </p:nvPicPr>
        <p:blipFill rotWithShape="1">
          <a:blip r:embed="rId2">
            <a:extLst>
              <a:ext uri="{28A0092B-C50C-407E-A947-70E740481C1C}">
                <a14:useLocalDpi xmlns:a14="http://schemas.microsoft.com/office/drawing/2010/main" val="0"/>
              </a:ext>
            </a:extLst>
          </a:blip>
          <a:srcRect t="8287"/>
          <a:stretch/>
        </p:blipFill>
        <p:spPr bwMode="auto">
          <a:xfrm>
            <a:off x="7395957" y="3928598"/>
            <a:ext cx="4789714" cy="292854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914400" y="1227083"/>
            <a:ext cx="6413241" cy="4427441"/>
          </a:xfrm>
        </p:spPr>
        <p:txBody>
          <a:bodyPr/>
          <a:lstStyle/>
          <a:p>
            <a:pPr marL="0" indent="0">
              <a:buNone/>
            </a:pPr>
            <a:r>
              <a:rPr lang="en-US" sz="2400" b="1"/>
              <a:t>Carbide3D Nomad 883 Pro Desktop CNC Machine (USD 2.5k)</a:t>
            </a:r>
            <a:endParaRPr lang="en-SG" sz="2400" b="1"/>
          </a:p>
          <a:p>
            <a:endParaRPr lang="en-US" sz="1800"/>
          </a:p>
          <a:p>
            <a:r>
              <a:rPr lang="en-SG" sz="1800"/>
              <a:t>Processing envelope: 200 (X) x 200 (Y) x 75 mm</a:t>
            </a:r>
            <a:r>
              <a:rPr lang="en-SG" sz="1800" baseline="30000"/>
              <a:t>3</a:t>
            </a:r>
          </a:p>
          <a:p>
            <a:r>
              <a:rPr lang="en-US" sz="1800"/>
              <a:t>Spindle Speed: 2000-10,000 RPM</a:t>
            </a:r>
          </a:p>
          <a:p>
            <a:r>
              <a:rPr lang="en-US" sz="1800"/>
              <a:t>Positioning Resolution: ~10 µm</a:t>
            </a:r>
          </a:p>
          <a:p>
            <a:r>
              <a:rPr lang="en-US" sz="1800"/>
              <a:t>Machining Resolution: ~100 µm</a:t>
            </a:r>
          </a:p>
          <a:p>
            <a:endParaRPr lang="en-US" sz="1800"/>
          </a:p>
          <a:p>
            <a:r>
              <a:rPr lang="en-US" sz="1800"/>
              <a:t>Preferred software for CAD/CAM workflow:</a:t>
            </a:r>
          </a:p>
          <a:p>
            <a:pPr lvl="1"/>
            <a:r>
              <a:rPr lang="en-US" sz="1400" err="1"/>
              <a:t>Solidworks</a:t>
            </a:r>
            <a:r>
              <a:rPr lang="en-US" sz="1400"/>
              <a:t> &amp; </a:t>
            </a:r>
            <a:r>
              <a:rPr lang="en-US" sz="1400" err="1"/>
              <a:t>HSMWorks</a:t>
            </a:r>
            <a:endParaRPr lang="en-SG" sz="1400"/>
          </a:p>
          <a:p>
            <a:endParaRPr lang="en-US" sz="1800"/>
          </a:p>
          <a:p>
            <a:r>
              <a:rPr lang="en-US" sz="1800"/>
              <a:t>Only for PMMA/</a:t>
            </a:r>
            <a:r>
              <a:rPr lang="en-US" sz="1800" err="1"/>
              <a:t>Aluminium</a:t>
            </a:r>
            <a:r>
              <a:rPr lang="en-US" sz="1800"/>
              <a:t>!</a:t>
            </a:r>
          </a:p>
        </p:txBody>
      </p:sp>
      <p:pic>
        <p:nvPicPr>
          <p:cNvPr id="8" name="Picture 6" descr="http://3690-presscdn-0-3.pagely.netdna-cdn.com/wp-content/uploads/2014/04/pr_NomadInUseSmall.jpg"/>
          <p:cNvPicPr>
            <a:picLocks noChangeAspect="1" noChangeArrowheads="1"/>
          </p:cNvPicPr>
          <p:nvPr/>
        </p:nvPicPr>
        <p:blipFill rotWithShape="1">
          <a:blip r:embed="rId3">
            <a:extLst>
              <a:ext uri="{28A0092B-C50C-407E-A947-70E740481C1C}">
                <a14:useLocalDpi xmlns:a14="http://schemas.microsoft.com/office/drawing/2010/main" val="0"/>
              </a:ext>
            </a:extLst>
          </a:blip>
          <a:srcRect l="4543" t="32721" r="20081" b="3489"/>
          <a:stretch/>
        </p:blipFill>
        <p:spPr bwMode="auto">
          <a:xfrm>
            <a:off x="7395957" y="1227083"/>
            <a:ext cx="4796043" cy="27042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226754" y="3651599"/>
            <a:ext cx="958917" cy="276999"/>
          </a:xfrm>
          <a:prstGeom prst="rect">
            <a:avLst/>
          </a:prstGeom>
          <a:solidFill>
            <a:srgbClr val="000000">
              <a:alpha val="74902"/>
            </a:srgbClr>
          </a:solidFill>
        </p:spPr>
        <p:txBody>
          <a:bodyPr wrap="none">
            <a:spAutoFit/>
          </a:bodyPr>
          <a:lstStyle/>
          <a:p>
            <a:pPr fontAlgn="base">
              <a:spcBef>
                <a:spcPct val="0"/>
              </a:spcBef>
              <a:spcAft>
                <a:spcPct val="0"/>
              </a:spcAft>
            </a:pPr>
            <a:r>
              <a:rPr lang="en-US" sz="1200">
                <a:solidFill>
                  <a:srgbClr val="FFFFFF"/>
                </a:solidFill>
                <a:latin typeface="Arial" charset="0"/>
                <a:cs typeface="Arial" charset="0"/>
              </a:rPr>
              <a:t>Carbide 3D</a:t>
            </a:r>
          </a:p>
        </p:txBody>
      </p:sp>
      <p:sp>
        <p:nvSpPr>
          <p:cNvPr id="10" name="Rectangle 9"/>
          <p:cNvSpPr/>
          <p:nvPr/>
        </p:nvSpPr>
        <p:spPr>
          <a:xfrm>
            <a:off x="11327744" y="6580148"/>
            <a:ext cx="857927" cy="276999"/>
          </a:xfrm>
          <a:prstGeom prst="rect">
            <a:avLst/>
          </a:prstGeom>
          <a:solidFill>
            <a:srgbClr val="000000">
              <a:alpha val="74902"/>
            </a:srgbClr>
          </a:solidFill>
        </p:spPr>
        <p:txBody>
          <a:bodyPr wrap="none">
            <a:spAutoFit/>
          </a:bodyPr>
          <a:lstStyle/>
          <a:p>
            <a:pPr fontAlgn="base">
              <a:spcBef>
                <a:spcPct val="0"/>
              </a:spcBef>
              <a:spcAft>
                <a:spcPct val="0"/>
              </a:spcAft>
            </a:pPr>
            <a:r>
              <a:rPr lang="en-US" sz="1200">
                <a:solidFill>
                  <a:srgbClr val="FFFFFF"/>
                </a:solidFill>
                <a:latin typeface="Arial" charset="0"/>
                <a:cs typeface="Arial" charset="0"/>
              </a:rPr>
              <a:t>3Ders.org</a:t>
            </a:r>
          </a:p>
        </p:txBody>
      </p:sp>
      <p:sp>
        <p:nvSpPr>
          <p:cNvPr id="11" name="Title 1">
            <a:extLst>
              <a:ext uri="{FF2B5EF4-FFF2-40B4-BE49-F238E27FC236}">
                <a16:creationId xmlns:a16="http://schemas.microsoft.com/office/drawing/2014/main" id="{F4828FB5-8B87-4EC0-AE0F-A4654E157F6A}"/>
              </a:ext>
            </a:extLst>
          </p:cNvPr>
          <p:cNvSpPr txBox="1">
            <a:spLocks/>
          </p:cNvSpPr>
          <p:nvPr/>
        </p:nvSpPr>
        <p:spPr bwMode="auto">
          <a:xfrm>
            <a:off x="914400" y="853"/>
            <a:ext cx="109601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i="0" u="none">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kern="0">
                <a:latin typeface="Calibri Light" panose="020F0302020204030204" pitchFamily="34" charset="0"/>
                <a:cs typeface="Calibri Light" panose="020F0302020204030204" pitchFamily="34" charset="0"/>
              </a:rPr>
              <a:t>2. Mechanical (Fabrication Equipment)</a:t>
            </a:r>
            <a:endParaRPr lang="en-GB" kern="0">
              <a:latin typeface="Calibri Light" panose="020F0302020204030204" pitchFamily="34" charset="0"/>
              <a:cs typeface="Calibri Light" panose="020F0302020204030204" pitchFamily="34" charset="0"/>
            </a:endParaRPr>
          </a:p>
        </p:txBody>
      </p:sp>
      <p:sp>
        <p:nvSpPr>
          <p:cNvPr id="12" name="Right Triangle 11">
            <a:extLst>
              <a:ext uri="{FF2B5EF4-FFF2-40B4-BE49-F238E27FC236}">
                <a16:creationId xmlns:a16="http://schemas.microsoft.com/office/drawing/2014/main" id="{22CD8DB2-C128-4016-9B77-345F24CB2B4F}"/>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866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www.oreelaser.com/uploads/img/20180731/fceb3fe32298fc9ca255c96c6f9226f7.png">
            <a:extLst>
              <a:ext uri="{FF2B5EF4-FFF2-40B4-BE49-F238E27FC236}">
                <a16:creationId xmlns:a16="http://schemas.microsoft.com/office/drawing/2014/main" id="{0AEB43F1-040B-48E1-A463-C70539CEE0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826" t="18325" r="34436" b="12201"/>
          <a:stretch/>
        </p:blipFill>
        <p:spPr bwMode="auto">
          <a:xfrm>
            <a:off x="7096820" y="1124744"/>
            <a:ext cx="4969075" cy="36276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25005" y="1124745"/>
            <a:ext cx="6671815" cy="5029572"/>
          </a:xfrm>
        </p:spPr>
        <p:txBody>
          <a:bodyPr/>
          <a:lstStyle/>
          <a:p>
            <a:pPr marL="0" indent="0">
              <a:buNone/>
            </a:pPr>
            <a:r>
              <a:rPr lang="en-US" sz="2400" b="1" err="1"/>
              <a:t>Oree</a:t>
            </a:r>
            <a:r>
              <a:rPr lang="en-US" sz="2400" b="1"/>
              <a:t> Laser O-M 0605 Laser Cutter </a:t>
            </a:r>
            <a:br>
              <a:rPr lang="en-US" sz="2400" b="1"/>
            </a:br>
            <a:r>
              <a:rPr lang="en-US" sz="2400" b="1"/>
              <a:t>(SGD 5.5k)</a:t>
            </a:r>
            <a:endParaRPr lang="en-SG" sz="2400" b="1"/>
          </a:p>
          <a:p>
            <a:endParaRPr lang="en-US" sz="1800"/>
          </a:p>
          <a:p>
            <a:r>
              <a:rPr lang="en-US" sz="1800"/>
              <a:t>Laser: </a:t>
            </a:r>
            <a:r>
              <a:rPr lang="en-US" sz="1800" err="1"/>
              <a:t>Reci</a:t>
            </a:r>
            <a:r>
              <a:rPr lang="en-US" sz="1800"/>
              <a:t> 90 W CO</a:t>
            </a:r>
            <a:r>
              <a:rPr lang="en-US" sz="1800" baseline="-25000"/>
              <a:t>2 </a:t>
            </a:r>
            <a:r>
              <a:rPr lang="en-US" sz="1800"/>
              <a:t>Laser</a:t>
            </a:r>
          </a:p>
          <a:p>
            <a:r>
              <a:rPr lang="en-US" sz="1800"/>
              <a:t>Beam spot: ~100 µm</a:t>
            </a:r>
            <a:endParaRPr lang="en-SG" sz="1800"/>
          </a:p>
          <a:p>
            <a:r>
              <a:rPr lang="en-SG" sz="1800"/>
              <a:t>Processing envelope: 600 (W) x 500 (L) mm</a:t>
            </a:r>
            <a:r>
              <a:rPr lang="en-SG" sz="1800" baseline="30000"/>
              <a:t>2</a:t>
            </a:r>
          </a:p>
          <a:p>
            <a:r>
              <a:rPr lang="en-US" sz="1800"/>
              <a:t>Designed to operate like a computer printer.</a:t>
            </a:r>
          </a:p>
          <a:p>
            <a:r>
              <a:rPr lang="en-US" sz="1800"/>
              <a:t>Compatible graphics editing software (TBC):</a:t>
            </a:r>
          </a:p>
          <a:p>
            <a:pPr lvl="1"/>
            <a:r>
              <a:rPr lang="en-US" sz="1400">
                <a:solidFill>
                  <a:srgbClr val="FF0000"/>
                </a:solidFill>
              </a:rPr>
              <a:t>AutoCAD DXF/DWG files</a:t>
            </a:r>
          </a:p>
          <a:p>
            <a:pPr lvl="1"/>
            <a:r>
              <a:rPr lang="en-US" sz="1400"/>
              <a:t>CorelDRAW</a:t>
            </a:r>
          </a:p>
          <a:p>
            <a:pPr lvl="1"/>
            <a:r>
              <a:rPr lang="en-US" sz="1400"/>
              <a:t>Adobe Illustrator CS3 or higher</a:t>
            </a:r>
          </a:p>
          <a:p>
            <a:pPr lvl="1"/>
            <a:r>
              <a:rPr lang="en-US" sz="1400" err="1"/>
              <a:t>Solidworks</a:t>
            </a:r>
            <a:endParaRPr lang="en-SG" sz="1400"/>
          </a:p>
          <a:p>
            <a:endParaRPr lang="en-US" sz="1800"/>
          </a:p>
          <a:p>
            <a:r>
              <a:rPr lang="en-US" sz="1800"/>
              <a:t>Only for cutting PMMA sheets &lt;10 mm thickness!</a:t>
            </a:r>
          </a:p>
        </p:txBody>
      </p:sp>
      <p:sp>
        <p:nvSpPr>
          <p:cNvPr id="6" name="TextBox 5"/>
          <p:cNvSpPr txBox="1"/>
          <p:nvPr/>
        </p:nvSpPr>
        <p:spPr>
          <a:xfrm>
            <a:off x="37977" y="6154316"/>
            <a:ext cx="12121218" cy="646331"/>
          </a:xfrm>
          <a:prstGeom prst="rect">
            <a:avLst/>
          </a:prstGeom>
          <a:noFill/>
        </p:spPr>
        <p:txBody>
          <a:bodyPr wrap="square" rtlCol="0">
            <a:spAutoFit/>
          </a:bodyPr>
          <a:lstStyle/>
          <a:p>
            <a:pPr algn="ctr" fontAlgn="base">
              <a:spcBef>
                <a:spcPct val="0"/>
              </a:spcBef>
              <a:spcAft>
                <a:spcPct val="0"/>
              </a:spcAft>
            </a:pPr>
            <a:r>
              <a:rPr lang="en-US" b="1">
                <a:solidFill>
                  <a:srgbClr val="000000">
                    <a:lumMod val="50000"/>
                    <a:lumOff val="50000"/>
                  </a:srgbClr>
                </a:solidFill>
                <a:latin typeface="Arial" charset="0"/>
                <a:cs typeface="Arial" charset="0"/>
              </a:rPr>
              <a:t>You can also try approaching Mr. Anuwar/Mr. Tay at the FOE Fab Lab (E4-02-06) </a:t>
            </a:r>
            <a:br>
              <a:rPr lang="en-US" b="1">
                <a:solidFill>
                  <a:srgbClr val="000000">
                    <a:lumMod val="50000"/>
                    <a:lumOff val="50000"/>
                  </a:srgbClr>
                </a:solidFill>
                <a:latin typeface="Arial" charset="0"/>
                <a:cs typeface="Arial" charset="0"/>
              </a:rPr>
            </a:br>
            <a:r>
              <a:rPr lang="en-US" b="1">
                <a:solidFill>
                  <a:srgbClr val="000000">
                    <a:lumMod val="50000"/>
                    <a:lumOff val="50000"/>
                  </a:srgbClr>
                </a:solidFill>
                <a:latin typeface="Arial" charset="0"/>
                <a:cs typeface="Arial" charset="0"/>
              </a:rPr>
              <a:t>to use the Epilog laser cutter there.</a:t>
            </a:r>
          </a:p>
        </p:txBody>
      </p:sp>
      <p:sp>
        <p:nvSpPr>
          <p:cNvPr id="7" name="Title 1">
            <a:extLst>
              <a:ext uri="{FF2B5EF4-FFF2-40B4-BE49-F238E27FC236}">
                <a16:creationId xmlns:a16="http://schemas.microsoft.com/office/drawing/2014/main" id="{123BB57A-D5EE-4C1E-902C-660979D7F08B}"/>
              </a:ext>
            </a:extLst>
          </p:cNvPr>
          <p:cNvSpPr txBox="1">
            <a:spLocks/>
          </p:cNvSpPr>
          <p:nvPr/>
        </p:nvSpPr>
        <p:spPr bwMode="auto">
          <a:xfrm>
            <a:off x="914400" y="853"/>
            <a:ext cx="10960099"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i="0" u="none">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kern="0">
                <a:latin typeface="Calibri Light" panose="020F0302020204030204" pitchFamily="34" charset="0"/>
                <a:cs typeface="Calibri Light" panose="020F0302020204030204" pitchFamily="34" charset="0"/>
              </a:rPr>
              <a:t>2. Mechanical (Fabrication Equipment)</a:t>
            </a:r>
            <a:endParaRPr lang="en-GB" kern="0">
              <a:latin typeface="Calibri Light" panose="020F0302020204030204" pitchFamily="34" charset="0"/>
              <a:cs typeface="Calibri Light" panose="020F0302020204030204" pitchFamily="34" charset="0"/>
            </a:endParaRPr>
          </a:p>
        </p:txBody>
      </p:sp>
      <p:sp>
        <p:nvSpPr>
          <p:cNvPr id="9" name="Right Triangle 8">
            <a:extLst>
              <a:ext uri="{FF2B5EF4-FFF2-40B4-BE49-F238E27FC236}">
                <a16:creationId xmlns:a16="http://schemas.microsoft.com/office/drawing/2014/main" id="{55519798-C61B-4792-8DAA-E1FD8E3A5D4B}"/>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10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25005" y="1124745"/>
            <a:ext cx="6671815" cy="5029572"/>
          </a:xfrm>
        </p:spPr>
        <p:txBody>
          <a:bodyPr/>
          <a:lstStyle/>
          <a:p>
            <a:pPr marL="0" indent="0">
              <a:buNone/>
            </a:pPr>
            <a:r>
              <a:rPr lang="en-US" sz="2400" b="1" err="1"/>
              <a:t>Wazer</a:t>
            </a:r>
            <a:r>
              <a:rPr lang="en-US" sz="2400" b="1"/>
              <a:t> Waterjet Cutter (SGD 10.6k)</a:t>
            </a:r>
            <a:endParaRPr lang="en-SG" sz="2400" b="1"/>
          </a:p>
          <a:p>
            <a:pPr marL="0" indent="0">
              <a:buNone/>
            </a:pPr>
            <a:r>
              <a:rPr lang="en-US" sz="1800" i="1">
                <a:solidFill>
                  <a:srgbClr val="FF0000"/>
                </a:solidFill>
              </a:rPr>
              <a:t>Arriving mid-Mar 2021</a:t>
            </a:r>
          </a:p>
          <a:p>
            <a:pPr marL="0" indent="0">
              <a:buNone/>
            </a:pPr>
            <a:endParaRPr lang="en-US" sz="1800"/>
          </a:p>
          <a:p>
            <a:r>
              <a:rPr lang="en-US" sz="1800"/>
              <a:t>Cut width: 1.2 mm</a:t>
            </a:r>
            <a:endParaRPr lang="en-SG" sz="1800"/>
          </a:p>
          <a:p>
            <a:r>
              <a:rPr lang="en-SG" sz="1800"/>
              <a:t>Processing envelope: 460 (W) x 305 (L) mm</a:t>
            </a:r>
            <a:r>
              <a:rPr lang="en-SG" sz="1800" baseline="30000"/>
              <a:t>2</a:t>
            </a:r>
          </a:p>
          <a:p>
            <a:r>
              <a:rPr lang="en-US" sz="1800"/>
              <a:t>Designed to operate like a computer printer.</a:t>
            </a:r>
          </a:p>
          <a:p>
            <a:r>
              <a:rPr lang="en-US" sz="1800"/>
              <a:t>Compatible graphics editing software (TBC):</a:t>
            </a:r>
          </a:p>
          <a:p>
            <a:pPr lvl="1"/>
            <a:r>
              <a:rPr lang="en-US" sz="1400">
                <a:solidFill>
                  <a:srgbClr val="FF0000"/>
                </a:solidFill>
              </a:rPr>
              <a:t>AutoCAD DXF/DWG files</a:t>
            </a:r>
          </a:p>
          <a:p>
            <a:pPr lvl="1"/>
            <a:r>
              <a:rPr lang="en-US" sz="1400"/>
              <a:t>CorelDRAW</a:t>
            </a:r>
          </a:p>
          <a:p>
            <a:pPr lvl="1"/>
            <a:r>
              <a:rPr lang="en-US" sz="1400"/>
              <a:t>Adobe Illustrator CS3 or higher</a:t>
            </a:r>
          </a:p>
          <a:p>
            <a:pPr lvl="1"/>
            <a:r>
              <a:rPr lang="en-US" sz="1400" err="1"/>
              <a:t>Solidworks</a:t>
            </a:r>
            <a:endParaRPr lang="en-SG" sz="1400"/>
          </a:p>
          <a:p>
            <a:endParaRPr lang="en-US" sz="1800"/>
          </a:p>
          <a:p>
            <a:r>
              <a:rPr lang="en-US" sz="1800"/>
              <a:t>For cutting thicker PMMA (to 12.7 mm) &amp; harder materials (aluminum, glass, ceramics).</a:t>
            </a:r>
          </a:p>
        </p:txBody>
      </p:sp>
      <p:sp>
        <p:nvSpPr>
          <p:cNvPr id="6" name="TextBox 5"/>
          <p:cNvSpPr txBox="1"/>
          <p:nvPr/>
        </p:nvSpPr>
        <p:spPr>
          <a:xfrm>
            <a:off x="37977" y="6154316"/>
            <a:ext cx="12121218" cy="646331"/>
          </a:xfrm>
          <a:prstGeom prst="rect">
            <a:avLst/>
          </a:prstGeom>
          <a:noFill/>
        </p:spPr>
        <p:txBody>
          <a:bodyPr wrap="square" rtlCol="0">
            <a:spAutoFit/>
          </a:bodyPr>
          <a:lstStyle/>
          <a:p>
            <a:pPr algn="ctr" fontAlgn="base">
              <a:spcBef>
                <a:spcPct val="0"/>
              </a:spcBef>
              <a:spcAft>
                <a:spcPct val="0"/>
              </a:spcAft>
            </a:pPr>
            <a:r>
              <a:rPr lang="en-US" b="1">
                <a:solidFill>
                  <a:srgbClr val="000000">
                    <a:lumMod val="50000"/>
                    <a:lumOff val="50000"/>
                  </a:srgbClr>
                </a:solidFill>
                <a:latin typeface="Arial" charset="0"/>
                <a:cs typeface="Arial" charset="0"/>
              </a:rPr>
              <a:t>You can also try approaching Mr. Anuwar/Mr. Tay at the FOE Fab Lab (E4-02-06) </a:t>
            </a:r>
            <a:br>
              <a:rPr lang="en-US" b="1">
                <a:solidFill>
                  <a:srgbClr val="000000">
                    <a:lumMod val="50000"/>
                    <a:lumOff val="50000"/>
                  </a:srgbClr>
                </a:solidFill>
                <a:latin typeface="Arial" charset="0"/>
                <a:cs typeface="Arial" charset="0"/>
              </a:rPr>
            </a:br>
            <a:r>
              <a:rPr lang="en-US" b="1">
                <a:solidFill>
                  <a:srgbClr val="000000">
                    <a:lumMod val="50000"/>
                    <a:lumOff val="50000"/>
                  </a:srgbClr>
                </a:solidFill>
                <a:latin typeface="Arial" charset="0"/>
                <a:cs typeface="Arial" charset="0"/>
              </a:rPr>
              <a:t>to use the Epilog laser cutter there.</a:t>
            </a:r>
          </a:p>
        </p:txBody>
      </p:sp>
      <p:sp>
        <p:nvSpPr>
          <p:cNvPr id="7" name="Title 1">
            <a:extLst>
              <a:ext uri="{FF2B5EF4-FFF2-40B4-BE49-F238E27FC236}">
                <a16:creationId xmlns:a16="http://schemas.microsoft.com/office/drawing/2014/main" id="{123BB57A-D5EE-4C1E-902C-660979D7F08B}"/>
              </a:ext>
            </a:extLst>
          </p:cNvPr>
          <p:cNvSpPr txBox="1">
            <a:spLocks/>
          </p:cNvSpPr>
          <p:nvPr/>
        </p:nvSpPr>
        <p:spPr bwMode="auto">
          <a:xfrm>
            <a:off x="914400" y="853"/>
            <a:ext cx="10960099"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0" i="0" u="none">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kern="0">
                <a:latin typeface="Calibri Light" panose="020F0302020204030204" pitchFamily="34" charset="0"/>
                <a:cs typeface="Calibri Light" panose="020F0302020204030204" pitchFamily="34" charset="0"/>
              </a:rPr>
              <a:t>2. Mechanical (Fabrication Equipment)</a:t>
            </a:r>
            <a:endParaRPr lang="en-GB" kern="0">
              <a:latin typeface="Calibri Light" panose="020F0302020204030204" pitchFamily="34" charset="0"/>
              <a:cs typeface="Calibri Light" panose="020F0302020204030204" pitchFamily="34" charset="0"/>
            </a:endParaRPr>
          </a:p>
        </p:txBody>
      </p:sp>
      <p:sp>
        <p:nvSpPr>
          <p:cNvPr id="9" name="Right Triangle 8">
            <a:extLst>
              <a:ext uri="{FF2B5EF4-FFF2-40B4-BE49-F238E27FC236}">
                <a16:creationId xmlns:a16="http://schemas.microsoft.com/office/drawing/2014/main" id="{55519798-C61B-4792-8DAA-E1FD8E3A5D4B}"/>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220V / 50Hz WAZER Full Price">
            <a:extLst>
              <a:ext uri="{FF2B5EF4-FFF2-40B4-BE49-F238E27FC236}">
                <a16:creationId xmlns:a16="http://schemas.microsoft.com/office/drawing/2014/main" id="{0C35C5A9-5817-444F-8C1C-D6F02AC98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7595" y="956980"/>
            <a:ext cx="4084406" cy="27229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e First Desktop Waterjet Cutter by WAZER — Kickstarter">
            <a:extLst>
              <a:ext uri="{FF2B5EF4-FFF2-40B4-BE49-F238E27FC236}">
                <a16:creationId xmlns:a16="http://schemas.microsoft.com/office/drawing/2014/main" id="{D89F8CD9-2769-46B4-B94B-60EAC3E73E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39" t="18322" r="15918" b="10261"/>
          <a:stretch/>
        </p:blipFill>
        <p:spPr bwMode="auto">
          <a:xfrm>
            <a:off x="8107595" y="3679917"/>
            <a:ext cx="4084406" cy="244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533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a:spLocks noGrp="1"/>
          </p:cNvSpPr>
          <p:nvPr>
            <p:ph idx="1"/>
          </p:nvPr>
        </p:nvSpPr>
        <p:spPr>
          <a:xfrm>
            <a:off x="209550" y="928915"/>
            <a:ext cx="11772900" cy="5929086"/>
          </a:xfrm>
        </p:spPr>
        <p:txBody>
          <a:bodyPr>
            <a:normAutofit/>
          </a:bodyPr>
          <a:lstStyle/>
          <a:p>
            <a:pPr marL="514350" indent="-514350">
              <a:buFont typeface="+mj-lt"/>
              <a:buAutoNum type="arabicPeriod"/>
            </a:pPr>
            <a:r>
              <a:rPr lang="en-US" sz="2400" b="1"/>
              <a:t>Software: </a:t>
            </a:r>
            <a:r>
              <a:rPr lang="en-US" sz="2400"/>
              <a:t>SOLIDWORKS (</a:t>
            </a:r>
            <a:r>
              <a:rPr lang="en-US" sz="2400" b="1">
                <a:solidFill>
                  <a:srgbClr val="FF0000"/>
                </a:solidFill>
              </a:rPr>
              <a:t>strongly recommended!</a:t>
            </a:r>
            <a:r>
              <a:rPr lang="en-US" sz="2400"/>
              <a:t>) or AutoCAD.</a:t>
            </a:r>
          </a:p>
          <a:p>
            <a:pPr lvl="1">
              <a:buFont typeface="Wingdings" panose="05000000000000000000" pitchFamily="2" charset="2"/>
              <a:buChar char="Ø"/>
            </a:pPr>
            <a:r>
              <a:rPr lang="en-US" sz="1800"/>
              <a:t>You should use a professional CAD software to create 2D drawings and 3D models of parts as well as an assembly to have a virtual mock-up of your eventual setup, so that you can visualize and resolve any design issues before material, manpower and equipment is committed to fabricating parts.</a:t>
            </a:r>
          </a:p>
          <a:p>
            <a:pPr lvl="1">
              <a:buFont typeface="Wingdings" panose="05000000000000000000" pitchFamily="2" charset="2"/>
              <a:buChar char="Ø"/>
            </a:pPr>
            <a:r>
              <a:rPr lang="en-US" sz="1800"/>
              <a:t>Familiarity with </a:t>
            </a:r>
            <a:r>
              <a:rPr lang="en-US" sz="1800" err="1"/>
              <a:t>Solidworks</a:t>
            </a:r>
            <a:r>
              <a:rPr lang="en-US" sz="1800"/>
              <a:t> might be useful for you later on as its models are can be imported via </a:t>
            </a:r>
            <a:r>
              <a:rPr lang="en-US" sz="1800" err="1"/>
              <a:t>LiveLink</a:t>
            </a:r>
            <a:r>
              <a:rPr lang="en-US" sz="1800"/>
              <a:t> into COMSOL Multiphysics for simulation and </a:t>
            </a:r>
            <a:r>
              <a:rPr lang="en-US" sz="1800" err="1"/>
              <a:t>HSMWorks</a:t>
            </a:r>
            <a:r>
              <a:rPr lang="en-US" sz="1800"/>
              <a:t> for Computer Assisted Machining (CAM).</a:t>
            </a:r>
          </a:p>
          <a:p>
            <a:pPr marL="514350" indent="-514350">
              <a:buFont typeface="+mj-lt"/>
              <a:buAutoNum type="arabicPeriod"/>
            </a:pPr>
            <a:r>
              <a:rPr lang="en-GB" sz="2400" b="1"/>
              <a:t>Dimensioning &amp; Symbols</a:t>
            </a:r>
            <a:r>
              <a:rPr lang="en-GB" sz="2400"/>
              <a:t>: Millimetre (mm) or MMGS system in </a:t>
            </a:r>
            <a:r>
              <a:rPr lang="en-GB" sz="2400" err="1"/>
              <a:t>Solidworks</a:t>
            </a:r>
            <a:r>
              <a:rPr lang="en-GB" sz="2400"/>
              <a:t>.</a:t>
            </a:r>
          </a:p>
          <a:p>
            <a:pPr lvl="1">
              <a:buFont typeface="Wingdings" panose="05000000000000000000" pitchFamily="2" charset="2"/>
              <a:buChar char="Ø"/>
            </a:pPr>
            <a:r>
              <a:rPr lang="en-GB" sz="1800" b="1">
                <a:solidFill>
                  <a:srgbClr val="FF0000"/>
                </a:solidFill>
              </a:rPr>
              <a:t>All part designs should be standardised in mm</a:t>
            </a:r>
            <a:r>
              <a:rPr lang="en-GB" sz="1800"/>
              <a:t>.</a:t>
            </a:r>
          </a:p>
          <a:p>
            <a:pPr lvl="1">
              <a:buFont typeface="Wingdings" panose="05000000000000000000" pitchFamily="2" charset="2"/>
              <a:buChar char="Ø"/>
            </a:pPr>
            <a:r>
              <a:rPr lang="en-GB" sz="1800"/>
              <a:t>⌀ is the diameter symbol for holes. More info about putting hole callouts in </a:t>
            </a:r>
            <a:r>
              <a:rPr lang="en-GB" sz="1800" err="1"/>
              <a:t>Solidworks</a:t>
            </a:r>
            <a:r>
              <a:rPr lang="en-GB" sz="1800"/>
              <a:t> can be found </a:t>
            </a:r>
            <a:r>
              <a:rPr lang="en-GB" sz="1800">
                <a:hlinkClick r:id="rId2"/>
              </a:rPr>
              <a:t>here</a:t>
            </a:r>
            <a:r>
              <a:rPr lang="en-GB" sz="1800"/>
              <a:t>.</a:t>
            </a:r>
          </a:p>
          <a:p>
            <a:pPr marL="514350" indent="-514350">
              <a:buFont typeface="+mj-lt"/>
              <a:buAutoNum type="arabicPeriod"/>
            </a:pPr>
            <a:r>
              <a:rPr lang="en-GB" sz="2400" b="1"/>
              <a:t>File Formats</a:t>
            </a:r>
            <a:r>
              <a:rPr lang="en-GB" sz="2400"/>
              <a:t>: .DXF, .STL, .SLDPRT &amp; .SLDASM.</a:t>
            </a:r>
          </a:p>
          <a:p>
            <a:pPr lvl="1">
              <a:buFont typeface="Wingdings" panose="05000000000000000000" pitchFamily="2" charset="2"/>
              <a:buChar char="Ø"/>
            </a:pPr>
            <a:r>
              <a:rPr lang="en-GB" sz="1800"/>
              <a:t>We may need 2D sketches in .DXF files for use at the laser cutter, but it is not necessary if the geometries to cut is very simple (e.g. simple square &amp; round plates) as we can sketch on the fly.</a:t>
            </a:r>
          </a:p>
          <a:p>
            <a:pPr lvl="1">
              <a:buFont typeface="Wingdings" panose="05000000000000000000" pitchFamily="2" charset="2"/>
              <a:buChar char="Ø"/>
            </a:pPr>
            <a:r>
              <a:rPr lang="en-GB" sz="1800"/>
              <a:t>We will need to have 3D models in .STL for 3D printing or CNC machining. It is </a:t>
            </a:r>
            <a:r>
              <a:rPr lang="en-GB" sz="1800" b="1"/>
              <a:t>preferable to have the </a:t>
            </a:r>
            <a:r>
              <a:rPr lang="en-GB" sz="1800" b="1" err="1"/>
              <a:t>Solidworks</a:t>
            </a:r>
            <a:r>
              <a:rPr lang="en-GB" sz="1800" b="1"/>
              <a:t> part (.SLDPRT) file provided </a:t>
            </a:r>
            <a:r>
              <a:rPr lang="en-GB" sz="1800"/>
              <a:t>so that any on-the-fly adjustments can be made and reexported into .STL before we start the fabrication process.</a:t>
            </a:r>
          </a:p>
          <a:p>
            <a:pPr lvl="1">
              <a:buFont typeface="Wingdings" panose="05000000000000000000" pitchFamily="2" charset="2"/>
              <a:buChar char="Ø"/>
            </a:pPr>
            <a:r>
              <a:rPr lang="en-GB" sz="1800" b="1" err="1"/>
              <a:t>Solidworks</a:t>
            </a:r>
            <a:r>
              <a:rPr lang="en-GB" sz="1800" b="1"/>
              <a:t> assembly (.SLDASM) or an equivalent is </a:t>
            </a:r>
            <a:r>
              <a:rPr lang="en-GB" sz="1800" b="1">
                <a:solidFill>
                  <a:srgbClr val="FF0000"/>
                </a:solidFill>
              </a:rPr>
              <a:t>required</a:t>
            </a:r>
            <a:r>
              <a:rPr lang="en-GB" sz="1800" b="1"/>
              <a:t> </a:t>
            </a:r>
            <a:r>
              <a:rPr lang="en-GB" sz="1800"/>
              <a:t>so that you, your group and us can quickly assess the intended design of the overall setup and find any potential problems with part conflict or mismatch.</a:t>
            </a:r>
          </a:p>
        </p:txBody>
      </p:sp>
      <p:sp>
        <p:nvSpPr>
          <p:cNvPr id="4" name="TextBox 3"/>
          <p:cNvSpPr txBox="1"/>
          <p:nvPr/>
        </p:nvSpPr>
        <p:spPr>
          <a:xfrm>
            <a:off x="0" y="6369647"/>
            <a:ext cx="12199614" cy="369332"/>
          </a:xfrm>
          <a:prstGeom prst="rect">
            <a:avLst/>
          </a:prstGeom>
          <a:noFill/>
        </p:spPr>
        <p:txBody>
          <a:bodyPr wrap="square" rtlCol="0">
            <a:spAutoFit/>
          </a:bodyPr>
          <a:lstStyle/>
          <a:p>
            <a:pPr algn="ctr"/>
            <a:r>
              <a:rPr lang="en-US" b="1">
                <a:solidFill>
                  <a:srgbClr val="FF0000"/>
                </a:solidFill>
              </a:rPr>
              <a:t>Reminder: You cannot make irreversible modifications to the </a:t>
            </a:r>
            <a:r>
              <a:rPr lang="en-US" b="1" err="1">
                <a:solidFill>
                  <a:srgbClr val="FF0000"/>
                </a:solidFill>
              </a:rPr>
              <a:t>aluminium</a:t>
            </a:r>
            <a:r>
              <a:rPr lang="en-US" b="1">
                <a:solidFill>
                  <a:srgbClr val="FF0000"/>
                </a:solidFill>
              </a:rPr>
              <a:t> parts, 3D printed body &amp; micrometers provided!!!</a:t>
            </a:r>
          </a:p>
        </p:txBody>
      </p:sp>
      <p:sp>
        <p:nvSpPr>
          <p:cNvPr id="7" name="Title 1">
            <a:extLst>
              <a:ext uri="{FF2B5EF4-FFF2-40B4-BE49-F238E27FC236}">
                <a16:creationId xmlns:a16="http://schemas.microsoft.com/office/drawing/2014/main" id="{CA6A64F2-78C0-4208-8C1F-9089FD7B9163}"/>
              </a:ext>
            </a:extLst>
          </p:cNvPr>
          <p:cNvSpPr>
            <a:spLocks noGrp="1"/>
          </p:cNvSpPr>
          <p:nvPr>
            <p:ph type="title"/>
          </p:nvPr>
        </p:nvSpPr>
        <p:spPr>
          <a:xfrm>
            <a:off x="914400" y="853"/>
            <a:ext cx="10960100" cy="1325563"/>
          </a:xfrm>
        </p:spPr>
        <p:txBody>
          <a:bodyPr/>
          <a:lstStyle/>
          <a:p>
            <a:r>
              <a:rPr lang="en-US"/>
              <a:t>2. Mechanical (Design Considerations)</a:t>
            </a:r>
            <a:endParaRPr lang="en-GB"/>
          </a:p>
        </p:txBody>
      </p:sp>
      <p:sp>
        <p:nvSpPr>
          <p:cNvPr id="5" name="Right Triangle 4">
            <a:extLst>
              <a:ext uri="{FF2B5EF4-FFF2-40B4-BE49-F238E27FC236}">
                <a16:creationId xmlns:a16="http://schemas.microsoft.com/office/drawing/2014/main" id="{325792E8-A964-47D6-B4DF-6D64DBBFE190}"/>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419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a:spLocks noGrp="1"/>
          </p:cNvSpPr>
          <p:nvPr>
            <p:ph idx="1"/>
          </p:nvPr>
        </p:nvSpPr>
        <p:spPr>
          <a:xfrm>
            <a:off x="95250" y="914401"/>
            <a:ext cx="12001500" cy="5943601"/>
          </a:xfrm>
        </p:spPr>
        <p:txBody>
          <a:bodyPr>
            <a:normAutofit/>
          </a:bodyPr>
          <a:lstStyle/>
          <a:p>
            <a:pPr marL="457200" indent="-457200">
              <a:buFont typeface="+mj-lt"/>
              <a:buAutoNum type="arabicPeriod" startAt="4"/>
            </a:pPr>
            <a:r>
              <a:rPr lang="en-GB" sz="2000" b="1"/>
              <a:t>Tolerance:</a:t>
            </a:r>
            <a:r>
              <a:rPr lang="en-GB" sz="2000"/>
              <a:t> ± 0.05 mm as a rule of thumb.</a:t>
            </a:r>
          </a:p>
          <a:p>
            <a:pPr lvl="1">
              <a:buFont typeface="Wingdings" panose="05000000000000000000" pitchFamily="2" charset="2"/>
              <a:buChar char="Ø"/>
            </a:pPr>
            <a:r>
              <a:rPr lang="en-GB" sz="1600"/>
              <a:t>You should be aware </a:t>
            </a:r>
            <a:r>
              <a:rPr lang="en-GB" sz="1600" b="1">
                <a:solidFill>
                  <a:srgbClr val="FF0000"/>
                </a:solidFill>
              </a:rPr>
              <a:t>that fabrication processes will not yield exact dimensions to the intended design</a:t>
            </a:r>
            <a:r>
              <a:rPr lang="en-GB" sz="1600"/>
              <a:t>. More accurate feature dimensions will require increase in tooling cost and fabrication time.</a:t>
            </a:r>
          </a:p>
          <a:p>
            <a:pPr marL="457200" indent="-457200">
              <a:buFont typeface="+mj-lt"/>
              <a:buAutoNum type="arabicPeriod" startAt="4"/>
            </a:pPr>
            <a:r>
              <a:rPr lang="en-GB" sz="2000" b="1"/>
              <a:t>Engineering fit: </a:t>
            </a:r>
            <a:r>
              <a:rPr lang="en-GB" sz="2000"/>
              <a:t>Press fit or Clearance fit.</a:t>
            </a:r>
          </a:p>
          <a:p>
            <a:pPr lvl="1">
              <a:buFont typeface="Wingdings" panose="05000000000000000000" pitchFamily="2" charset="2"/>
              <a:buChar char="Ø"/>
            </a:pPr>
            <a:r>
              <a:rPr lang="en-GB" sz="1600"/>
              <a:t>Related to tolerance, fit deals with the allowance or clearance needed for parts to successfully mate within an assembly. In general, for tight fits (i.e. </a:t>
            </a:r>
            <a:r>
              <a:rPr lang="en-GB" sz="1600">
                <a:hlinkClick r:id="rId2"/>
              </a:rPr>
              <a:t>press fit</a:t>
            </a:r>
            <a:r>
              <a:rPr lang="en-GB" sz="1600"/>
              <a:t>), parts will need to be fabricated to within 0.01 mm for the parts to be held together with friction between their surfaces.</a:t>
            </a:r>
          </a:p>
          <a:p>
            <a:pPr lvl="1">
              <a:buFont typeface="Wingdings" panose="05000000000000000000" pitchFamily="2" charset="2"/>
              <a:buChar char="Ø"/>
            </a:pPr>
            <a:r>
              <a:rPr lang="en-GB" sz="1600"/>
              <a:t>On the other end, for a bolt to easily slide through a plate, clearance fit suffices. For example, the recommended clearance hole size for an M6 bolt (with a ⌀6 mm shaft) to pass through is ⌀6.3 mm. </a:t>
            </a:r>
          </a:p>
          <a:p>
            <a:pPr marL="457200" indent="-457200">
              <a:buFont typeface="+mj-lt"/>
              <a:buAutoNum type="arabicPeriod" startAt="4"/>
            </a:pPr>
            <a:r>
              <a:rPr lang="en-GB" sz="2000" b="1"/>
              <a:t>Use of Metric Bolts, Screws &amp; Nuts; Clearance &amp; Tapping Hole Sizes.</a:t>
            </a:r>
          </a:p>
          <a:p>
            <a:pPr lvl="1">
              <a:buFont typeface="Wingdings" panose="05000000000000000000" pitchFamily="2" charset="2"/>
              <a:buChar char="Ø"/>
            </a:pPr>
            <a:r>
              <a:rPr lang="en-GB" sz="1600" b="1">
                <a:solidFill>
                  <a:srgbClr val="FF0000"/>
                </a:solidFill>
              </a:rPr>
              <a:t>Use only metric screws.</a:t>
            </a:r>
            <a:r>
              <a:rPr lang="en-GB" sz="1600"/>
              <a:t> We can tap M2, M3, M4, M6 or M8 threads.</a:t>
            </a:r>
            <a:endParaRPr lang="en-GB" sz="1600">
              <a:hlinkClick r:id="rId3"/>
            </a:endParaRPr>
          </a:p>
          <a:p>
            <a:pPr lvl="1">
              <a:buFont typeface="Wingdings" panose="05000000000000000000" pitchFamily="2" charset="2"/>
              <a:buChar char="Ø"/>
            </a:pPr>
            <a:r>
              <a:rPr lang="en-GB" sz="1600"/>
              <a:t>For M3 or smaller: Use screws with flat/slot or Phillips/cross screw heads. </a:t>
            </a:r>
          </a:p>
          <a:p>
            <a:pPr lvl="2">
              <a:buFont typeface="Wingdings" panose="05000000000000000000" pitchFamily="2" charset="2"/>
              <a:buChar char="ü"/>
            </a:pPr>
            <a:r>
              <a:rPr lang="en-GB" sz="1400"/>
              <a:t>One source for such screws at Bell Components Pte Ltd, Sim Lim Tower #03-12.</a:t>
            </a:r>
            <a:endParaRPr lang="en-GB" sz="1400">
              <a:hlinkClick r:id="rId3"/>
            </a:endParaRPr>
          </a:p>
          <a:p>
            <a:pPr lvl="2">
              <a:buFont typeface="Wingdings" panose="05000000000000000000" pitchFamily="2" charset="2"/>
              <a:buChar char="ü"/>
            </a:pPr>
            <a:r>
              <a:rPr lang="en-GB" sz="1400"/>
              <a:t>You are provided a precision screw set to work with these small screws.</a:t>
            </a:r>
          </a:p>
          <a:p>
            <a:pPr lvl="1">
              <a:buFont typeface="Wingdings" panose="05000000000000000000" pitchFamily="2" charset="2"/>
              <a:buChar char="Ø"/>
            </a:pPr>
            <a:r>
              <a:rPr lang="en-GB" sz="1600"/>
              <a:t>For M3 or larger: Use </a:t>
            </a:r>
            <a:r>
              <a:rPr lang="en-GB" sz="1600">
                <a:hlinkClick r:id="rId3"/>
              </a:rPr>
              <a:t>Hex Head Cap Screws </a:t>
            </a:r>
            <a:r>
              <a:rPr lang="en-GB" sz="1600"/>
              <a:t>or </a:t>
            </a:r>
            <a:r>
              <a:rPr lang="en-GB" sz="1600">
                <a:hlinkClick r:id="rId4"/>
              </a:rPr>
              <a:t>Hex Bolt Cap Screws</a:t>
            </a:r>
            <a:r>
              <a:rPr lang="en-GB" sz="1600"/>
              <a:t>.</a:t>
            </a:r>
          </a:p>
          <a:p>
            <a:pPr lvl="2">
              <a:buFont typeface="Wingdings" panose="05000000000000000000" pitchFamily="2" charset="2"/>
              <a:buChar char="ü"/>
            </a:pPr>
            <a:r>
              <a:rPr lang="en-GB" sz="1400"/>
              <a:t>One source for such screws at </a:t>
            </a:r>
            <a:r>
              <a:rPr lang="en-GB" sz="1400" err="1"/>
              <a:t>Poey</a:t>
            </a:r>
            <a:r>
              <a:rPr lang="en-GB" sz="1400"/>
              <a:t> </a:t>
            </a:r>
            <a:r>
              <a:rPr lang="en-GB" sz="1400" err="1"/>
              <a:t>Huat</a:t>
            </a:r>
            <a:r>
              <a:rPr lang="en-GB" sz="1400"/>
              <a:t> Hardware, Block 31, #01-20, Kelantan Lane.</a:t>
            </a:r>
          </a:p>
          <a:p>
            <a:pPr lvl="2">
              <a:buFont typeface="Wingdings" panose="05000000000000000000" pitchFamily="2" charset="2"/>
              <a:buChar char="ü"/>
            </a:pPr>
            <a:r>
              <a:rPr lang="en-GB" sz="1400"/>
              <a:t>You are provided adjustable wrenches, spanner set &amp; Allen (hex) key sets to work with these screws.</a:t>
            </a:r>
          </a:p>
          <a:p>
            <a:pPr lvl="1">
              <a:buFont typeface="Wingdings" panose="05000000000000000000" pitchFamily="2" charset="2"/>
              <a:buChar char="Ø"/>
            </a:pPr>
            <a:r>
              <a:rPr lang="en-GB" sz="1600"/>
              <a:t>Nuts: Here is a </a:t>
            </a:r>
            <a:r>
              <a:rPr lang="en-GB" sz="1600">
                <a:hlinkClick r:id="rId5"/>
              </a:rPr>
              <a:t>chart</a:t>
            </a:r>
            <a:r>
              <a:rPr lang="en-GB" sz="1600"/>
              <a:t> for Metric Nut sizes for your reference.</a:t>
            </a:r>
          </a:p>
          <a:p>
            <a:pPr lvl="1">
              <a:buFont typeface="Wingdings" panose="05000000000000000000" pitchFamily="2" charset="2"/>
              <a:buChar char="Ø"/>
            </a:pPr>
            <a:r>
              <a:rPr lang="en-GB" sz="1600"/>
              <a:t>Refer to next slide to determine tap and clearance hole sizes for metric screws.</a:t>
            </a:r>
          </a:p>
          <a:p>
            <a:pPr lvl="1">
              <a:buFont typeface="Wingdings" panose="05000000000000000000" pitchFamily="2" charset="2"/>
              <a:buChar char="Ø"/>
            </a:pPr>
            <a:r>
              <a:rPr lang="en-GB" sz="1600"/>
              <a:t>A list of suppliers for mechanical and electronics components can be found </a:t>
            </a:r>
            <a:r>
              <a:rPr lang="en-GB" sz="1600">
                <a:hlinkClick r:id="rId6"/>
              </a:rPr>
              <a:t>here</a:t>
            </a:r>
            <a:r>
              <a:rPr lang="en-GB" sz="1600"/>
              <a:t>.</a:t>
            </a:r>
          </a:p>
          <a:p>
            <a:pPr lvl="2">
              <a:buFont typeface="Wingdings" panose="05000000000000000000" pitchFamily="2" charset="2"/>
              <a:buChar char="ü"/>
            </a:pPr>
            <a:r>
              <a:rPr lang="en-GB" sz="1400" b="1">
                <a:solidFill>
                  <a:srgbClr val="00B050"/>
                </a:solidFill>
              </a:rPr>
              <a:t>You should try to consolidate your orders as a class to buy, to enjoy cost savings &amp; effort spent in making a shopping trip.</a:t>
            </a:r>
          </a:p>
        </p:txBody>
      </p:sp>
      <p:sp>
        <p:nvSpPr>
          <p:cNvPr id="6" name="Title 1">
            <a:extLst>
              <a:ext uri="{FF2B5EF4-FFF2-40B4-BE49-F238E27FC236}">
                <a16:creationId xmlns:a16="http://schemas.microsoft.com/office/drawing/2014/main" id="{3936C4B2-38D5-4FF8-AA76-51E02488485B}"/>
              </a:ext>
            </a:extLst>
          </p:cNvPr>
          <p:cNvSpPr txBox="1">
            <a:spLocks/>
          </p:cNvSpPr>
          <p:nvPr/>
        </p:nvSpPr>
        <p:spPr>
          <a:xfrm>
            <a:off x="914400" y="853"/>
            <a:ext cx="10960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2. Mechanical (Design Considerations)</a:t>
            </a:r>
            <a:endParaRPr lang="en-GB"/>
          </a:p>
        </p:txBody>
      </p:sp>
      <p:sp>
        <p:nvSpPr>
          <p:cNvPr id="4" name="Right Triangle 3">
            <a:extLst>
              <a:ext uri="{FF2B5EF4-FFF2-40B4-BE49-F238E27FC236}">
                <a16:creationId xmlns:a16="http://schemas.microsoft.com/office/drawing/2014/main" id="{C76F330B-4F46-4ADA-A97D-4761BE57A20F}"/>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139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36C4B2-38D5-4FF8-AA76-51E02488485B}"/>
              </a:ext>
            </a:extLst>
          </p:cNvPr>
          <p:cNvSpPr txBox="1">
            <a:spLocks/>
          </p:cNvSpPr>
          <p:nvPr/>
        </p:nvSpPr>
        <p:spPr>
          <a:xfrm>
            <a:off x="914400" y="853"/>
            <a:ext cx="10960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2. Mechanical (Metric Drill Sizes)</a:t>
            </a:r>
            <a:endParaRPr lang="en-GB"/>
          </a:p>
        </p:txBody>
      </p:sp>
      <p:graphicFrame>
        <p:nvGraphicFramePr>
          <p:cNvPr id="7" name="Content Placeholder 4">
            <a:extLst>
              <a:ext uri="{FF2B5EF4-FFF2-40B4-BE49-F238E27FC236}">
                <a16:creationId xmlns:a16="http://schemas.microsoft.com/office/drawing/2014/main" id="{7EC42448-FA4E-4A28-8390-3BD9F05A3758}"/>
              </a:ext>
            </a:extLst>
          </p:cNvPr>
          <p:cNvGraphicFramePr>
            <a:graphicFrameLocks/>
          </p:cNvGraphicFramePr>
          <p:nvPr>
            <p:extLst>
              <p:ext uri="{D42A27DB-BD31-4B8C-83A1-F6EECF244321}">
                <p14:modId xmlns:p14="http://schemas.microsoft.com/office/powerpoint/2010/main" val="3624137787"/>
              </p:ext>
            </p:extLst>
          </p:nvPr>
        </p:nvGraphicFramePr>
        <p:xfrm>
          <a:off x="4598304" y="2051538"/>
          <a:ext cx="7276196" cy="3792739"/>
        </p:xfrm>
        <a:graphic>
          <a:graphicData uri="http://schemas.openxmlformats.org/drawingml/2006/table">
            <a:tbl>
              <a:tblPr/>
              <a:tblGrid>
                <a:gridCol w="1092273">
                  <a:extLst>
                    <a:ext uri="{9D8B030D-6E8A-4147-A177-3AD203B41FA5}">
                      <a16:colId xmlns:a16="http://schemas.microsoft.com/office/drawing/2014/main" val="2417604699"/>
                    </a:ext>
                  </a:extLst>
                </a:gridCol>
                <a:gridCol w="1090247">
                  <a:extLst>
                    <a:ext uri="{9D8B030D-6E8A-4147-A177-3AD203B41FA5}">
                      <a16:colId xmlns:a16="http://schemas.microsoft.com/office/drawing/2014/main" val="3509318484"/>
                    </a:ext>
                  </a:extLst>
                </a:gridCol>
                <a:gridCol w="1699846">
                  <a:extLst>
                    <a:ext uri="{9D8B030D-6E8A-4147-A177-3AD203B41FA5}">
                      <a16:colId xmlns:a16="http://schemas.microsoft.com/office/drawing/2014/main" val="2541625022"/>
                    </a:ext>
                  </a:extLst>
                </a:gridCol>
                <a:gridCol w="1635369">
                  <a:extLst>
                    <a:ext uri="{9D8B030D-6E8A-4147-A177-3AD203B41FA5}">
                      <a16:colId xmlns:a16="http://schemas.microsoft.com/office/drawing/2014/main" val="256066443"/>
                    </a:ext>
                  </a:extLst>
                </a:gridCol>
                <a:gridCol w="826477">
                  <a:extLst>
                    <a:ext uri="{9D8B030D-6E8A-4147-A177-3AD203B41FA5}">
                      <a16:colId xmlns:a16="http://schemas.microsoft.com/office/drawing/2014/main" val="95025255"/>
                    </a:ext>
                  </a:extLst>
                </a:gridCol>
                <a:gridCol w="931984">
                  <a:extLst>
                    <a:ext uri="{9D8B030D-6E8A-4147-A177-3AD203B41FA5}">
                      <a16:colId xmlns:a16="http://schemas.microsoft.com/office/drawing/2014/main" val="904157312"/>
                    </a:ext>
                  </a:extLst>
                </a:gridCol>
              </a:tblGrid>
              <a:tr h="311036">
                <a:tc rowSpan="2" gridSpan="2">
                  <a:txBody>
                    <a:bodyPr/>
                    <a:lstStyle/>
                    <a:p>
                      <a:pPr algn="ctr" fontAlgn="ctr">
                        <a:spcBef>
                          <a:spcPts val="0"/>
                        </a:spcBef>
                        <a:spcAft>
                          <a:spcPts val="0"/>
                        </a:spcAft>
                      </a:pPr>
                      <a:r>
                        <a:rPr lang="en-GB" sz="1600" b="1" i="0" u="none" strike="noStrike">
                          <a:solidFill>
                            <a:srgbClr val="000000"/>
                          </a:solidFill>
                          <a:effectLst/>
                          <a:latin typeface="Calibri" panose="020F0502020204030204" pitchFamily="34" charset="0"/>
                        </a:rPr>
                        <a:t>METRIC TAP &amp; CLEARANCE DRILL SIZES</a:t>
                      </a:r>
                      <a:endParaRPr lang="en-GB" sz="2400" b="0" i="0" u="none" strike="noStrike">
                        <a:effectLst/>
                        <a:latin typeface="Arial" panose="020B0604020202020204" pitchFamily="34" charset="0"/>
                      </a:endParaRPr>
                    </a:p>
                  </a:txBody>
                  <a:tcPr marL="122285" marR="122285" marT="61143" marB="611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GB"/>
                    </a:p>
                  </a:txBody>
                  <a:tcPr/>
                </a:tc>
                <a:tc gridSpan="4">
                  <a:txBody>
                    <a:bodyPr/>
                    <a:lstStyle/>
                    <a:p>
                      <a:pPr algn="ctr" fontAlgn="b">
                        <a:spcBef>
                          <a:spcPts val="0"/>
                        </a:spcBef>
                        <a:spcAft>
                          <a:spcPts val="0"/>
                        </a:spcAft>
                      </a:pPr>
                      <a:r>
                        <a:rPr lang="en-GB" sz="1600" b="0" i="0" u="none" strike="noStrike">
                          <a:solidFill>
                            <a:srgbClr val="000000"/>
                          </a:solidFill>
                          <a:effectLst/>
                          <a:latin typeface="Calibri" panose="020F0502020204030204" pitchFamily="34" charset="0"/>
                        </a:rPr>
                        <a:t>Drill Size (mm)</a:t>
                      </a:r>
                      <a:endParaRPr lang="en-GB" sz="2400" b="0" i="0" u="none" strike="noStrike">
                        <a:effectLst/>
                        <a:latin typeface="Arial" panose="020B0604020202020204" pitchFamily="34" charset="0"/>
                      </a:endParaRPr>
                    </a:p>
                  </a:txBody>
                  <a:tcPr marL="122285" marR="122285" marT="61143" marB="611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522530280"/>
                  </a:ext>
                </a:extLst>
              </a:tr>
              <a:tr h="296669">
                <a:tc gridSpan="2" vMerge="1">
                  <a:txBody>
                    <a:bodyPr/>
                    <a:lstStyle/>
                    <a:p>
                      <a:endParaRPr lang="en-GB"/>
                    </a:p>
                  </a:txBody>
                  <a:tcPr/>
                </a:tc>
                <a:tc hMerge="1" vMerge="1">
                  <a:txBody>
                    <a:bodyPr/>
                    <a:lstStyle/>
                    <a:p>
                      <a:endParaRPr lang="en-GB"/>
                    </a:p>
                  </a:txBody>
                  <a:tcPr/>
                </a:tc>
                <a:tc gridSpan="2">
                  <a:txBody>
                    <a:bodyPr/>
                    <a:lstStyle/>
                    <a:p>
                      <a:pPr algn="ctr" fontAlgn="b">
                        <a:spcBef>
                          <a:spcPts val="0"/>
                        </a:spcBef>
                        <a:spcAft>
                          <a:spcPts val="0"/>
                        </a:spcAft>
                      </a:pPr>
                      <a:r>
                        <a:rPr lang="en-GB" sz="1600" b="0" i="0" u="none" strike="noStrike">
                          <a:solidFill>
                            <a:srgbClr val="000000"/>
                          </a:solidFill>
                          <a:effectLst/>
                          <a:latin typeface="Calibri" panose="020F0502020204030204" pitchFamily="34" charset="0"/>
                        </a:rPr>
                        <a:t>Tap Drill</a:t>
                      </a:r>
                      <a:endParaRPr lang="en-GB" sz="2400" b="0" i="0" u="none" strike="noStrike">
                        <a:effectLst/>
                        <a:latin typeface="Arial" panose="020B0604020202020204" pitchFamily="34" charset="0"/>
                      </a:endParaRPr>
                    </a:p>
                  </a:txBody>
                  <a:tcPr marL="122285" marR="122285" marT="61143" marB="611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gridSpan="2">
                  <a:txBody>
                    <a:bodyPr/>
                    <a:lstStyle/>
                    <a:p>
                      <a:pPr algn="ctr" fontAlgn="b">
                        <a:spcBef>
                          <a:spcPts val="0"/>
                        </a:spcBef>
                        <a:spcAft>
                          <a:spcPts val="0"/>
                        </a:spcAft>
                      </a:pPr>
                      <a:r>
                        <a:rPr lang="en-GB" sz="1600" b="0" i="0" u="none" strike="noStrike">
                          <a:solidFill>
                            <a:srgbClr val="000000"/>
                          </a:solidFill>
                          <a:effectLst/>
                          <a:latin typeface="Calibri" panose="020F0502020204030204" pitchFamily="34" charset="0"/>
                        </a:rPr>
                        <a:t>Clearance Drill</a:t>
                      </a:r>
                      <a:endParaRPr lang="en-GB" sz="2400" b="0" i="0" u="none" strike="noStrike">
                        <a:effectLst/>
                        <a:latin typeface="Arial" panose="020B0604020202020204" pitchFamily="34" charset="0"/>
                      </a:endParaRPr>
                    </a:p>
                  </a:txBody>
                  <a:tcPr marL="122285" marR="122285" marT="61143" marB="611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1381307682"/>
                  </a:ext>
                </a:extLst>
              </a:tr>
              <a:tr h="795365">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Screw Size (mm)</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Thread Pitch (mm)</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75% Thread for </a:t>
                      </a:r>
                      <a:r>
                        <a:rPr lang="en-GB" sz="1600" b="0" i="0" u="none" strike="noStrike" err="1">
                          <a:solidFill>
                            <a:srgbClr val="000000"/>
                          </a:solidFill>
                          <a:effectLst/>
                          <a:latin typeface="Calibri" panose="020F0502020204030204" pitchFamily="34" charset="0"/>
                        </a:rPr>
                        <a:t>Aluminum</a:t>
                      </a:r>
                      <a:r>
                        <a:rPr lang="en-GB" sz="1600" b="0" i="0" u="none" strike="noStrike">
                          <a:solidFill>
                            <a:srgbClr val="000000"/>
                          </a:solidFill>
                          <a:effectLst/>
                          <a:latin typeface="Calibri" panose="020F0502020204030204" pitchFamily="34" charset="0"/>
                        </a:rPr>
                        <a:t>, Brass, </a:t>
                      </a:r>
                      <a:br>
                        <a:rPr lang="en-GB" sz="1600" b="0" i="0" u="none" strike="noStrike">
                          <a:solidFill>
                            <a:srgbClr val="000000"/>
                          </a:solidFill>
                          <a:effectLst/>
                          <a:latin typeface="Calibri" panose="020F0502020204030204" pitchFamily="34" charset="0"/>
                        </a:rPr>
                      </a:br>
                      <a:r>
                        <a:rPr lang="en-GB" sz="1600" b="0" i="0" u="none" strike="noStrike">
                          <a:solidFill>
                            <a:srgbClr val="000000"/>
                          </a:solidFill>
                          <a:effectLst/>
                          <a:latin typeface="Calibri" panose="020F0502020204030204" pitchFamily="34" charset="0"/>
                        </a:rPr>
                        <a:t>&amp; Plastics</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50% Thread for </a:t>
                      </a:r>
                      <a:br>
                        <a:rPr lang="en-GB" sz="1600" b="0" i="0" u="none" strike="noStrike">
                          <a:solidFill>
                            <a:srgbClr val="000000"/>
                          </a:solidFill>
                          <a:effectLst/>
                          <a:latin typeface="Calibri" panose="020F0502020204030204" pitchFamily="34" charset="0"/>
                        </a:rPr>
                      </a:br>
                      <a:r>
                        <a:rPr lang="en-GB" sz="1600" b="0" i="0" u="none" strike="noStrike">
                          <a:solidFill>
                            <a:srgbClr val="000000"/>
                          </a:solidFill>
                          <a:effectLst/>
                          <a:latin typeface="Calibri" panose="020F0502020204030204" pitchFamily="34" charset="0"/>
                        </a:rPr>
                        <a:t>Steel, Stainless, </a:t>
                      </a:r>
                      <a:br>
                        <a:rPr lang="en-GB" sz="1600" b="0" i="0" u="none" strike="noStrike">
                          <a:solidFill>
                            <a:srgbClr val="000000"/>
                          </a:solidFill>
                          <a:effectLst/>
                          <a:latin typeface="Calibri" panose="020F0502020204030204" pitchFamily="34" charset="0"/>
                        </a:rPr>
                      </a:br>
                      <a:r>
                        <a:rPr lang="en-GB" sz="1600" b="0" i="0" u="none" strike="noStrike">
                          <a:solidFill>
                            <a:srgbClr val="000000"/>
                          </a:solidFill>
                          <a:effectLst/>
                          <a:latin typeface="Calibri" panose="020F0502020204030204" pitchFamily="34" charset="0"/>
                        </a:rPr>
                        <a:t>&amp; Iron</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Close</a:t>
                      </a:r>
                      <a:br>
                        <a:rPr lang="en-GB" sz="1600" b="0" i="0" u="none" strike="noStrike">
                          <a:solidFill>
                            <a:srgbClr val="000000"/>
                          </a:solidFill>
                          <a:effectLst/>
                          <a:latin typeface="Calibri" panose="020F0502020204030204" pitchFamily="34" charset="0"/>
                        </a:rPr>
                      </a:br>
                      <a:r>
                        <a:rPr lang="en-GB" sz="1600" b="0" i="0" u="none" strike="noStrike">
                          <a:solidFill>
                            <a:srgbClr val="000000"/>
                          </a:solidFill>
                          <a:effectLst/>
                          <a:latin typeface="Calibri" panose="020F0502020204030204" pitchFamily="34" charset="0"/>
                        </a:rPr>
                        <a:t>Fit</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Standard Fit</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9199153"/>
                  </a:ext>
                </a:extLst>
              </a:tr>
              <a:tr h="306224">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M 2</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0.40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1.60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1.75</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2.10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2.20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39988655"/>
                  </a:ext>
                </a:extLst>
              </a:tr>
              <a:tr h="306224">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M 3</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0.50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2.50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2.70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3.15</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3.30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62313255"/>
                  </a:ext>
                </a:extLst>
              </a:tr>
              <a:tr h="306224">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M 4</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0.70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3.30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3.50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4.20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4.40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07288685"/>
                  </a:ext>
                </a:extLst>
              </a:tr>
              <a:tr h="306224">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M 6</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1.00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5.00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5.40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6.30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6.60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61707787"/>
                  </a:ext>
                </a:extLst>
              </a:tr>
              <a:tr h="306224">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M 8</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1.25</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6.80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7.20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8.40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8.80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68486447"/>
                  </a:ext>
                </a:extLst>
              </a:tr>
              <a:tr h="306224">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M 10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1.50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5.80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9.00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10.50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11.00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099339737"/>
                  </a:ext>
                </a:extLst>
              </a:tr>
              <a:tr h="306224">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M 12</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1.75</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10.30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10.90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12.60</a:t>
                      </a:r>
                      <a:endParaRPr lang="en-GB" sz="2400" b="0" i="0" u="none" strike="noStrike">
                        <a:effectLst/>
                        <a:latin typeface="Arial" panose="020B0604020202020204" pitchFamily="34" charset="0"/>
                      </a:endParaRPr>
                    </a:p>
                  </a:txBody>
                  <a:tcPr marL="12738" marR="12738" marT="1273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GB" sz="1600" b="0" i="0" u="none" strike="noStrike">
                          <a:solidFill>
                            <a:srgbClr val="000000"/>
                          </a:solidFill>
                          <a:effectLst/>
                          <a:latin typeface="Calibri" panose="020F0502020204030204" pitchFamily="34" charset="0"/>
                        </a:rPr>
                        <a:t>13.20</a:t>
                      </a:r>
                      <a:endParaRPr lang="en-GB" sz="2400" b="0" i="0" u="none" strike="noStrike">
                        <a:effectLst/>
                        <a:latin typeface="Arial" panose="020B0604020202020204" pitchFamily="34" charset="0"/>
                      </a:endParaRPr>
                    </a:p>
                  </a:txBody>
                  <a:tcPr marL="12738" marR="12738" marT="1273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235991199"/>
                  </a:ext>
                </a:extLst>
              </a:tr>
            </a:tbl>
          </a:graphicData>
        </a:graphic>
      </p:graphicFrame>
      <p:sp>
        <p:nvSpPr>
          <p:cNvPr id="8" name="Content Placeholder 2">
            <a:extLst>
              <a:ext uri="{FF2B5EF4-FFF2-40B4-BE49-F238E27FC236}">
                <a16:creationId xmlns:a16="http://schemas.microsoft.com/office/drawing/2014/main" id="{F5715680-A792-4EAD-AC6E-92C5DF67046E}"/>
              </a:ext>
            </a:extLst>
          </p:cNvPr>
          <p:cNvSpPr>
            <a:spLocks noGrp="1"/>
          </p:cNvSpPr>
          <p:nvPr>
            <p:ph idx="1"/>
          </p:nvPr>
        </p:nvSpPr>
        <p:spPr>
          <a:xfrm>
            <a:off x="317500" y="1148862"/>
            <a:ext cx="4020038" cy="5550876"/>
          </a:xfrm>
        </p:spPr>
        <p:txBody>
          <a:bodyPr>
            <a:normAutofit lnSpcReduction="10000"/>
          </a:bodyPr>
          <a:lstStyle/>
          <a:p>
            <a:pPr>
              <a:buFont typeface="Wingdings" panose="05000000000000000000" pitchFamily="2" charset="2"/>
              <a:buChar char="Ø"/>
            </a:pPr>
            <a:r>
              <a:rPr lang="en-GB" sz="2000" b="1"/>
              <a:t>Screw size: </a:t>
            </a:r>
            <a:br>
              <a:rPr lang="en-GB" sz="2000" b="1"/>
            </a:br>
            <a:r>
              <a:rPr lang="en-GB" sz="2000"/>
              <a:t>This is the outer diameter of the mechanical fastener’s shaft (i.e. bolt or screw).</a:t>
            </a:r>
            <a:endParaRPr lang="en-GB" sz="2000" b="1"/>
          </a:p>
          <a:p>
            <a:pPr>
              <a:buFont typeface="Wingdings" panose="05000000000000000000" pitchFamily="2" charset="2"/>
              <a:buChar char="Ø"/>
            </a:pPr>
            <a:r>
              <a:rPr lang="en-GB" sz="2000" b="1"/>
              <a:t>Tap Hole: </a:t>
            </a:r>
            <a:br>
              <a:rPr lang="en-GB" sz="2000" b="1"/>
            </a:br>
            <a:r>
              <a:rPr lang="en-GB" sz="2000"/>
              <a:t>The diameter that needs to be drilled so threads can done by tapping (manual tap, or thread milling) so that the matching screw can be screwed into the hole.</a:t>
            </a:r>
            <a:endParaRPr lang="en-GB" sz="2000" b="1"/>
          </a:p>
          <a:p>
            <a:pPr>
              <a:buFont typeface="Wingdings" panose="05000000000000000000" pitchFamily="2" charset="2"/>
              <a:buChar char="Ø"/>
            </a:pPr>
            <a:r>
              <a:rPr lang="en-GB" sz="2000" b="1"/>
              <a:t>Clearance Hole:</a:t>
            </a:r>
            <a:br>
              <a:rPr lang="en-GB" sz="2000" b="1"/>
            </a:br>
            <a:r>
              <a:rPr lang="en-GB" sz="2000"/>
              <a:t>The diameter for bolts to smoothly pass through the hole. This is generally oversized to accommodate for tolerances in hole placement, and can be reduced if the shafts are used for alignment and/or accuracy in the placement of holes can be guaranteed.</a:t>
            </a:r>
          </a:p>
        </p:txBody>
      </p:sp>
      <p:sp>
        <p:nvSpPr>
          <p:cNvPr id="5" name="Right Triangle 4">
            <a:extLst>
              <a:ext uri="{FF2B5EF4-FFF2-40B4-BE49-F238E27FC236}">
                <a16:creationId xmlns:a16="http://schemas.microsoft.com/office/drawing/2014/main" id="{9704FD5D-599F-4B63-B792-18F905AFE36F}"/>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51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BD6D846-2255-4BF9-A234-A477B7A62888}"/>
              </a:ext>
            </a:extLst>
          </p:cNvPr>
          <p:cNvSpPr txBox="1">
            <a:spLocks/>
          </p:cNvSpPr>
          <p:nvPr/>
        </p:nvSpPr>
        <p:spPr>
          <a:xfrm>
            <a:off x="925032" y="853"/>
            <a:ext cx="109494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2. Mechanical (Design Process)</a:t>
            </a:r>
            <a:endParaRPr lang="en-GB"/>
          </a:p>
        </p:txBody>
      </p:sp>
      <mc:AlternateContent xmlns:mc="http://schemas.openxmlformats.org/markup-compatibility/2006" xmlns:a14="http://schemas.microsoft.com/office/drawing/2010/main">
        <mc:Choice Requires="a14">
          <p:sp>
            <p:nvSpPr>
              <p:cNvPr id="14" name="Content Placeholder 2"/>
              <p:cNvSpPr>
                <a:spLocks noGrp="1"/>
              </p:cNvSpPr>
              <p:nvPr>
                <p:ph idx="1"/>
              </p:nvPr>
            </p:nvSpPr>
            <p:spPr>
              <a:xfrm>
                <a:off x="3955411" y="985112"/>
                <a:ext cx="8169913" cy="5872889"/>
              </a:xfrm>
            </p:spPr>
            <p:txBody>
              <a:bodyPr>
                <a:normAutofit fontScale="92500" lnSpcReduction="10000"/>
              </a:bodyPr>
              <a:lstStyle/>
              <a:p>
                <a:pPr marL="0" indent="0">
                  <a:buNone/>
                </a:pPr>
                <a:r>
                  <a:rPr lang="en-US" sz="3600" b="1"/>
                  <a:t>Part Design, Material &amp; Suitability of Fabrication Technique</a:t>
                </a:r>
              </a:p>
              <a:p>
                <a:pPr marL="457200" indent="-457200">
                  <a:buFont typeface="+mj-lt"/>
                  <a:buAutoNum type="arabicPeriod"/>
                </a:pPr>
                <a:r>
                  <a:rPr lang="en-GB" sz="3200"/>
                  <a:t>Our heuristic to fabricating parts is:</a:t>
                </a:r>
              </a:p>
              <a:p>
                <a:pPr lvl="1">
                  <a:buFont typeface="Wingdings" panose="05000000000000000000" pitchFamily="2" charset="2"/>
                  <a:buChar char="Ø"/>
                </a:pPr>
                <a:r>
                  <a:rPr lang="en-GB" b="1"/>
                  <a:t>To use laser cutting </a:t>
                </a:r>
                <a:r>
                  <a:rPr lang="en-GB"/>
                  <a:t>on ≤10 mm thick acrylic sheets (to be sourced) if the part’s cross section is uniform throughout (e.g. square plate with through holes).</a:t>
                </a:r>
              </a:p>
              <a:p>
                <a:pPr lvl="1">
                  <a:buFont typeface="Wingdings" panose="05000000000000000000" pitchFamily="2" charset="2"/>
                  <a:buChar char="Ø"/>
                </a:pPr>
                <a:endParaRPr lang="en-GB"/>
              </a:p>
              <a:p>
                <a:pPr lvl="1">
                  <a:buFont typeface="Wingdings" panose="05000000000000000000" pitchFamily="2" charset="2"/>
                  <a:buChar char="Ø"/>
                </a:pPr>
                <a:r>
                  <a:rPr lang="en-GB" b="1"/>
                  <a:t>To use 3D printing </a:t>
                </a:r>
                <a:r>
                  <a:rPr lang="en-GB"/>
                  <a:t>with PLA (or ABS) filaments that we have in our inventory, if the part design is complex (e.g. with curved surfaces like the </a:t>
                </a:r>
                <a:r>
                  <a:rPr lang="en-GB">
                    <a:hlinkClick r:id="rId2"/>
                  </a:rPr>
                  <a:t>Vertical Axis Wind Turbine</a:t>
                </a:r>
                <a:r>
                  <a:rPr lang="en-GB"/>
                  <a:t> you can see on the left), but preferably not to the extent that extensive support structuring is needed during printing (like </a:t>
                </a:r>
                <a:r>
                  <a:rPr lang="en-GB">
                    <a:hlinkClick r:id="rId3"/>
                  </a:rPr>
                  <a:t>this cat</a:t>
                </a:r>
                <a:r>
                  <a:rPr lang="en-GB"/>
                  <a:t>).</a:t>
                </a:r>
              </a:p>
              <a:p>
                <a:pPr lvl="1">
                  <a:buFont typeface="Wingdings" panose="05000000000000000000" pitchFamily="2" charset="2"/>
                  <a:buChar char="Ø"/>
                </a:pPr>
                <a:endParaRPr lang="en-GB"/>
              </a:p>
              <a:p>
                <a:pPr lvl="1">
                  <a:buFont typeface="Wingdings" panose="05000000000000000000" pitchFamily="2" charset="2"/>
                  <a:buChar char="Ø"/>
                </a:pPr>
                <a:r>
                  <a:rPr lang="en-GB" b="1"/>
                  <a:t>To use a CNC machine </a:t>
                </a:r>
                <a:r>
                  <a:rPr lang="en-GB"/>
                  <a:t>to mill acrylic or aluminium (to be sourced) if the part needs structural rigidity, is small (</a:t>
                </a:r>
                <a14:m>
                  <m:oMath xmlns:m="http://schemas.openxmlformats.org/officeDocument/2006/math">
                    <m:r>
                      <a:rPr lang="en-GB" i="1" dirty="0">
                        <a:latin typeface="Cambria Math" panose="02040503050406030204" pitchFamily="18" charset="0"/>
                      </a:rPr>
                      <m:t>~</m:t>
                    </m:r>
                  </m:oMath>
                </a14:m>
                <a:r>
                  <a:rPr lang="en-GB"/>
                  <a:t>125 cm</a:t>
                </a:r>
                <a:r>
                  <a:rPr lang="en-GB" baseline="30000"/>
                  <a:t>3</a:t>
                </a:r>
                <a:r>
                  <a:rPr lang="en-GB"/>
                  <a:t> volume with a large &amp; flat base) and/or needs to be fabricated to a greater precision than that attainable with laser cutting or 3D printing.</a:t>
                </a:r>
                <a:endParaRPr lang="en-GB" b="1">
                  <a:solidFill>
                    <a:srgbClr val="FF0000"/>
                  </a:solidFill>
                </a:endParaRPr>
              </a:p>
            </p:txBody>
          </p:sp>
        </mc:Choice>
        <mc:Fallback xmlns="">
          <p:sp>
            <p:nvSpPr>
              <p:cNvPr id="14" name="Content Placeholder 2"/>
              <p:cNvSpPr>
                <a:spLocks noGrp="1" noRot="1" noChangeAspect="1" noMove="1" noResize="1" noEditPoints="1" noAdjustHandles="1" noChangeArrowheads="1" noChangeShapeType="1" noTextEdit="1"/>
              </p:cNvSpPr>
              <p:nvPr>
                <p:ph idx="1"/>
              </p:nvPr>
            </p:nvSpPr>
            <p:spPr>
              <a:xfrm>
                <a:off x="3955411" y="985112"/>
                <a:ext cx="8169913" cy="5872889"/>
              </a:xfrm>
              <a:blipFill>
                <a:blip r:embed="rId4"/>
                <a:stretch>
                  <a:fillRect l="-2015" t="-2908"/>
                </a:stretch>
              </a:blipFill>
            </p:spPr>
            <p:txBody>
              <a:bodyPr/>
              <a:lstStyle/>
              <a:p>
                <a:r>
                  <a:rPr lang="en-US">
                    <a:noFill/>
                  </a:rPr>
                  <a:t> </a:t>
                </a:r>
              </a:p>
            </p:txBody>
          </p:sp>
        </mc:Fallback>
      </mc:AlternateContent>
      <p:pic>
        <p:nvPicPr>
          <p:cNvPr id="2050" name="Picture 2" descr="https://d2py9w124w2itd.cloudfront.net/photo/image/0x0/56855108e7373.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84135" y="2797288"/>
            <a:ext cx="3609521" cy="2030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ngravingsystemsllc.com/wp-content/uploads/2013/10/slide3.jpg"/>
          <p:cNvPicPr>
            <a:picLocks noChangeAspect="1" noChangeArrowheads="1"/>
          </p:cNvPicPr>
          <p:nvPr/>
        </p:nvPicPr>
        <p:blipFill rotWithShape="1">
          <a:blip r:embed="rId6">
            <a:extLst>
              <a:ext uri="{28A0092B-C50C-407E-A947-70E740481C1C}">
                <a14:useLocalDpi xmlns:a14="http://schemas.microsoft.com/office/drawing/2010/main" val="0"/>
              </a:ext>
            </a:extLst>
          </a:blip>
          <a:srcRect l="12494" t="7701" r="14950"/>
          <a:stretch/>
        </p:blipFill>
        <p:spPr bwMode="auto">
          <a:xfrm>
            <a:off x="294767" y="985112"/>
            <a:ext cx="3598888" cy="18121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3690-presscdn-0-3.pagely.netdna-cdn.com/wp-content/uploads/2014/04/pr_NomadInUseSmall.jpg"/>
          <p:cNvPicPr>
            <a:picLocks noChangeAspect="1" noChangeArrowheads="1"/>
          </p:cNvPicPr>
          <p:nvPr/>
        </p:nvPicPr>
        <p:blipFill rotWithShape="1">
          <a:blip r:embed="rId7">
            <a:extLst>
              <a:ext uri="{28A0092B-C50C-407E-A947-70E740481C1C}">
                <a14:useLocalDpi xmlns:a14="http://schemas.microsoft.com/office/drawing/2010/main" val="0"/>
              </a:ext>
            </a:extLst>
          </a:blip>
          <a:srcRect l="4543" t="32721" r="20081" b="3489"/>
          <a:stretch/>
        </p:blipFill>
        <p:spPr bwMode="auto">
          <a:xfrm>
            <a:off x="292729" y="4827644"/>
            <a:ext cx="3600926" cy="20303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051644" y="4550646"/>
            <a:ext cx="850607" cy="276999"/>
          </a:xfrm>
          <a:prstGeom prst="rect">
            <a:avLst/>
          </a:prstGeom>
          <a:solidFill>
            <a:srgbClr val="000000">
              <a:alpha val="74902"/>
            </a:srgbClr>
          </a:solidFill>
        </p:spPr>
        <p:txBody>
          <a:bodyPr wrap="square">
            <a:spAutoFit/>
          </a:bodyPr>
          <a:lstStyle/>
          <a:p>
            <a:pPr algn="r"/>
            <a:r>
              <a:rPr lang="en-US" sz="1200" err="1">
                <a:solidFill>
                  <a:schemeClr val="bg1"/>
                </a:solidFill>
              </a:rPr>
              <a:t>Ultimaker</a:t>
            </a:r>
            <a:endParaRPr lang="en-US" sz="1200">
              <a:solidFill>
                <a:schemeClr val="bg1"/>
              </a:solidFill>
            </a:endParaRPr>
          </a:p>
        </p:txBody>
      </p:sp>
      <p:sp>
        <p:nvSpPr>
          <p:cNvPr id="10" name="Rectangle 9"/>
          <p:cNvSpPr/>
          <p:nvPr/>
        </p:nvSpPr>
        <p:spPr>
          <a:xfrm>
            <a:off x="2139281" y="2520290"/>
            <a:ext cx="1754374" cy="276999"/>
          </a:xfrm>
          <a:prstGeom prst="rect">
            <a:avLst/>
          </a:prstGeom>
          <a:solidFill>
            <a:srgbClr val="000000">
              <a:alpha val="74902"/>
            </a:srgbClr>
          </a:solidFill>
        </p:spPr>
        <p:txBody>
          <a:bodyPr wrap="square">
            <a:spAutoFit/>
          </a:bodyPr>
          <a:lstStyle/>
          <a:p>
            <a:pPr algn="r"/>
            <a:r>
              <a:rPr lang="en-US" sz="1200">
                <a:solidFill>
                  <a:schemeClr val="bg1"/>
                </a:solidFill>
              </a:rPr>
              <a:t>engravingsystemsllc.com</a:t>
            </a:r>
          </a:p>
        </p:txBody>
      </p:sp>
      <p:sp>
        <p:nvSpPr>
          <p:cNvPr id="5" name="Rectangle 4"/>
          <p:cNvSpPr/>
          <p:nvPr/>
        </p:nvSpPr>
        <p:spPr>
          <a:xfrm>
            <a:off x="3016469" y="6581002"/>
            <a:ext cx="873957" cy="276999"/>
          </a:xfrm>
          <a:prstGeom prst="rect">
            <a:avLst/>
          </a:prstGeom>
          <a:solidFill>
            <a:srgbClr val="000000">
              <a:alpha val="74902"/>
            </a:srgbClr>
          </a:solidFill>
        </p:spPr>
        <p:txBody>
          <a:bodyPr wrap="none">
            <a:spAutoFit/>
          </a:bodyPr>
          <a:lstStyle/>
          <a:p>
            <a:r>
              <a:rPr lang="en-US" sz="1200">
                <a:solidFill>
                  <a:schemeClr val="bg1"/>
                </a:solidFill>
              </a:rPr>
              <a:t>Carbide 3D</a:t>
            </a:r>
          </a:p>
        </p:txBody>
      </p:sp>
      <p:sp>
        <p:nvSpPr>
          <p:cNvPr id="11" name="Rectangle 10"/>
          <p:cNvSpPr/>
          <p:nvPr/>
        </p:nvSpPr>
        <p:spPr>
          <a:xfrm>
            <a:off x="292730" y="985112"/>
            <a:ext cx="895173" cy="646331"/>
          </a:xfrm>
          <a:prstGeom prst="rect">
            <a:avLst/>
          </a:prstGeom>
          <a:solidFill>
            <a:srgbClr val="FFFFFF">
              <a:alpha val="74902"/>
            </a:srgbClr>
          </a:solidFill>
        </p:spPr>
        <p:txBody>
          <a:bodyPr wrap="square">
            <a:spAutoFit/>
          </a:bodyPr>
          <a:lstStyle/>
          <a:p>
            <a:r>
              <a:rPr lang="en-US" b="1"/>
              <a:t>Laser Cutting</a:t>
            </a:r>
          </a:p>
        </p:txBody>
      </p:sp>
      <p:sp>
        <p:nvSpPr>
          <p:cNvPr id="12" name="Rectangle 11"/>
          <p:cNvSpPr/>
          <p:nvPr/>
        </p:nvSpPr>
        <p:spPr>
          <a:xfrm>
            <a:off x="294767" y="2815426"/>
            <a:ext cx="1265275" cy="369332"/>
          </a:xfrm>
          <a:prstGeom prst="rect">
            <a:avLst/>
          </a:prstGeom>
          <a:solidFill>
            <a:srgbClr val="FFFFFF">
              <a:alpha val="74902"/>
            </a:srgbClr>
          </a:solidFill>
        </p:spPr>
        <p:txBody>
          <a:bodyPr wrap="square">
            <a:spAutoFit/>
          </a:bodyPr>
          <a:lstStyle/>
          <a:p>
            <a:r>
              <a:rPr lang="en-US" b="1"/>
              <a:t>3D Printing</a:t>
            </a:r>
          </a:p>
        </p:txBody>
      </p:sp>
      <p:sp>
        <p:nvSpPr>
          <p:cNvPr id="13" name="Rectangle 12"/>
          <p:cNvSpPr/>
          <p:nvPr/>
        </p:nvSpPr>
        <p:spPr>
          <a:xfrm>
            <a:off x="284133" y="4832357"/>
            <a:ext cx="1679946" cy="369332"/>
          </a:xfrm>
          <a:prstGeom prst="rect">
            <a:avLst/>
          </a:prstGeom>
          <a:solidFill>
            <a:srgbClr val="FFFFFF">
              <a:alpha val="74902"/>
            </a:srgbClr>
          </a:solidFill>
        </p:spPr>
        <p:txBody>
          <a:bodyPr wrap="square">
            <a:spAutoFit/>
          </a:bodyPr>
          <a:lstStyle/>
          <a:p>
            <a:r>
              <a:rPr lang="en-US" b="1"/>
              <a:t>CNC Machining</a:t>
            </a:r>
          </a:p>
        </p:txBody>
      </p:sp>
      <p:sp>
        <p:nvSpPr>
          <p:cNvPr id="16" name="Right Triangle 15">
            <a:extLst>
              <a:ext uri="{FF2B5EF4-FFF2-40B4-BE49-F238E27FC236}">
                <a16:creationId xmlns:a16="http://schemas.microsoft.com/office/drawing/2014/main" id="{9976EB60-C2E9-4F84-8315-903B395614AE}"/>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64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BD6D846-2255-4BF9-A234-A477B7A62888}"/>
              </a:ext>
            </a:extLst>
          </p:cNvPr>
          <p:cNvSpPr txBox="1">
            <a:spLocks/>
          </p:cNvSpPr>
          <p:nvPr/>
        </p:nvSpPr>
        <p:spPr>
          <a:xfrm>
            <a:off x="876300" y="853"/>
            <a:ext cx="10998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2. Mechanical (SOLIDWORKS)</a:t>
            </a:r>
            <a:endParaRPr lang="en-GB"/>
          </a:p>
        </p:txBody>
      </p:sp>
      <p:sp>
        <p:nvSpPr>
          <p:cNvPr id="16" name="Right Triangle 15">
            <a:extLst>
              <a:ext uri="{FF2B5EF4-FFF2-40B4-BE49-F238E27FC236}">
                <a16:creationId xmlns:a16="http://schemas.microsoft.com/office/drawing/2014/main" id="{9976EB60-C2E9-4F84-8315-903B395614AE}"/>
              </a:ext>
            </a:extLst>
          </p:cNvPr>
          <p:cNvSpPr/>
          <p:nvPr/>
        </p:nvSpPr>
        <p:spPr>
          <a:xfrm rot="5400000">
            <a:off x="0" y="0"/>
            <a:ext cx="914400" cy="914400"/>
          </a:xfrm>
          <a:prstGeom prst="rtTriangle">
            <a:avLst/>
          </a:prstGeom>
          <a:solidFill>
            <a:srgbClr val="EF7C00"/>
          </a:solidFill>
          <a:ln>
            <a:solidFill>
              <a:srgbClr val="EF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890030B5-B0AE-4751-9090-CD0799612638}"/>
              </a:ext>
            </a:extLst>
          </p:cNvPr>
          <p:cNvSpPr>
            <a:spLocks noGrp="1"/>
          </p:cNvSpPr>
          <p:nvPr>
            <p:ph idx="1"/>
          </p:nvPr>
        </p:nvSpPr>
        <p:spPr/>
        <p:txBody>
          <a:bodyPr vert="horz" lIns="91440" tIns="45720" rIns="91440" bIns="45720" rtlCol="0" anchor="t">
            <a:normAutofit/>
          </a:bodyPr>
          <a:lstStyle/>
          <a:p>
            <a:r>
              <a:rPr lang="en-US"/>
              <a:t>Solidworks 2020 installer file &amp; beginners guide (Introduction to Solidworks – Dassault Systems.pdf) can be downloaded from Teams General Channel Files.</a:t>
            </a:r>
          </a:p>
          <a:p>
            <a:pPr marL="0" indent="0">
              <a:buNone/>
            </a:pPr>
            <a:endParaRPr lang="en-US"/>
          </a:p>
          <a:p>
            <a:r>
              <a:rPr lang="en-US"/>
              <a:t>A video guide is also available </a:t>
            </a:r>
            <a:r>
              <a:rPr lang="en-US">
                <a:hlinkClick r:id="rId2"/>
              </a:rPr>
              <a:t>here</a:t>
            </a:r>
            <a:endParaRPr lang="en-US"/>
          </a:p>
        </p:txBody>
      </p:sp>
      <p:pic>
        <p:nvPicPr>
          <p:cNvPr id="4" name="Picture 3" descr="A picture containing diagram&#10;&#10;Description automatically generated">
            <a:extLst>
              <a:ext uri="{FF2B5EF4-FFF2-40B4-BE49-F238E27FC236}">
                <a16:creationId xmlns:a16="http://schemas.microsoft.com/office/drawing/2014/main" id="{CBC87D4B-58DD-4D40-BE0E-4E72CE00D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2724" y="2828650"/>
            <a:ext cx="2924965" cy="3784999"/>
          </a:xfrm>
          <a:prstGeom prst="rect">
            <a:avLst/>
          </a:prstGeom>
        </p:spPr>
      </p:pic>
    </p:spTree>
    <p:extLst>
      <p:ext uri="{BB962C8B-B14F-4D97-AF65-F5344CB8AC3E}">
        <p14:creationId xmlns:p14="http://schemas.microsoft.com/office/powerpoint/2010/main" val="778910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conniezhou.com/wp-content/uploads/2013/09/google_01.jpg">
            <a:extLst>
              <a:ext uri="{FF2B5EF4-FFF2-40B4-BE49-F238E27FC236}">
                <a16:creationId xmlns:a16="http://schemas.microsoft.com/office/drawing/2014/main" id="{66D5EF14-4179-499A-8434-76415C2AAEC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62500" y="5090090"/>
            <a:ext cx="3340100" cy="1569660"/>
          </a:xfrm>
          <a:prstGeom prst="rect">
            <a:avLst/>
          </a:prstGeom>
          <a:solidFill>
            <a:srgbClr val="000000">
              <a:alpha val="74902"/>
            </a:srgbClr>
          </a:solidFill>
        </p:spPr>
        <p:txBody>
          <a:bodyPr wrap="square" rtlCol="0">
            <a:spAutoFit/>
          </a:bodyPr>
          <a:lstStyle/>
          <a:p>
            <a:r>
              <a:rPr lang="en-US" sz="2400">
                <a:solidFill>
                  <a:schemeClr val="bg1"/>
                </a:solidFill>
              </a:rPr>
              <a:t>Which would you rather troubleshoot, tracing and finding potential faults in these pipes… </a:t>
            </a:r>
          </a:p>
        </p:txBody>
      </p:sp>
    </p:spTree>
    <p:extLst>
      <p:ext uri="{BB962C8B-B14F-4D97-AF65-F5344CB8AC3E}">
        <p14:creationId xmlns:p14="http://schemas.microsoft.com/office/powerpoint/2010/main" val="20912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nniezhou.com/wp-content/uploads/2013/09/google_01.jpg">
            <a:extLst>
              <a:ext uri="{FF2B5EF4-FFF2-40B4-BE49-F238E27FC236}">
                <a16:creationId xmlns:a16="http://schemas.microsoft.com/office/drawing/2014/main" id="{EDD7026E-E3D8-4222-A376-027F70185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a:spLocks noChangeArrowheads="1"/>
          </p:cNvSpPr>
          <p:nvPr/>
        </p:nvSpPr>
        <p:spPr bwMode="auto">
          <a:xfrm>
            <a:off x="9466066" y="5827236"/>
            <a:ext cx="1208115" cy="738664"/>
          </a:xfrm>
          <a:prstGeom prst="rect">
            <a:avLst/>
          </a:prstGeom>
          <a:solidFill>
            <a:schemeClr val="tx1">
              <a:alpha val="75000"/>
            </a:schemeClr>
          </a:solidFill>
          <a:ln>
            <a:noFill/>
          </a:ln>
        </p:spPr>
        <p:txBody>
          <a:bodyPr wrap="square">
            <a:spAutoFit/>
          </a:bodyPr>
          <a:lstStyle/>
          <a:p>
            <a:r>
              <a:rPr lang="en-SG" sz="1400" i="1">
                <a:solidFill>
                  <a:schemeClr val="bg1"/>
                </a:solidFill>
              </a:rPr>
              <a:t>Image credit: Connie Zhou, Google</a:t>
            </a:r>
            <a:endParaRPr lang="en-GB" sz="1400" i="1">
              <a:solidFill>
                <a:schemeClr val="bg1"/>
              </a:solidFill>
            </a:endParaRPr>
          </a:p>
        </p:txBody>
      </p:sp>
      <p:sp>
        <p:nvSpPr>
          <p:cNvPr id="6" name="TextBox 5"/>
          <p:cNvSpPr txBox="1"/>
          <p:nvPr/>
        </p:nvSpPr>
        <p:spPr>
          <a:xfrm>
            <a:off x="4765432" y="3518912"/>
            <a:ext cx="3868615" cy="3046988"/>
          </a:xfrm>
          <a:prstGeom prst="rect">
            <a:avLst/>
          </a:prstGeom>
          <a:solidFill>
            <a:srgbClr val="000000">
              <a:alpha val="74902"/>
            </a:srgbClr>
          </a:solidFill>
        </p:spPr>
        <p:txBody>
          <a:bodyPr wrap="square" rtlCol="0">
            <a:spAutoFit/>
          </a:bodyPr>
          <a:lstStyle/>
          <a:p>
            <a:r>
              <a:rPr lang="en-US" sz="2400">
                <a:solidFill>
                  <a:schemeClr val="bg1"/>
                </a:solidFill>
              </a:rPr>
              <a:t>…or these pipes?</a:t>
            </a:r>
          </a:p>
          <a:p>
            <a:endParaRPr lang="en-US" sz="2400">
              <a:solidFill>
                <a:schemeClr val="bg1"/>
              </a:solidFill>
            </a:endParaRPr>
          </a:p>
          <a:p>
            <a:r>
              <a:rPr lang="en-US" sz="2400">
                <a:solidFill>
                  <a:schemeClr val="bg1"/>
                </a:solidFill>
              </a:rPr>
              <a:t>So remember to:</a:t>
            </a:r>
          </a:p>
          <a:p>
            <a:pPr marL="342900" indent="-342900">
              <a:buFont typeface="Arial" panose="020B0604020202020204" pitchFamily="34" charset="0"/>
              <a:buChar char="•"/>
            </a:pPr>
            <a:r>
              <a:rPr lang="en-US" sz="2400">
                <a:solidFill>
                  <a:schemeClr val="bg1"/>
                </a:solidFill>
              </a:rPr>
              <a:t>Use colored wires!</a:t>
            </a:r>
          </a:p>
          <a:p>
            <a:pPr marL="342900" indent="-342900">
              <a:buFont typeface="Arial" panose="020B0604020202020204" pitchFamily="34" charset="0"/>
              <a:buChar char="•"/>
            </a:pPr>
            <a:r>
              <a:rPr lang="en-US" sz="2400">
                <a:solidFill>
                  <a:schemeClr val="bg1"/>
                </a:solidFill>
              </a:rPr>
              <a:t>Avoid </a:t>
            </a:r>
            <a:r>
              <a:rPr lang="en-US" sz="2400" err="1">
                <a:solidFill>
                  <a:schemeClr val="bg1"/>
                </a:solidFill>
              </a:rPr>
              <a:t>criss-crossing</a:t>
            </a:r>
            <a:r>
              <a:rPr lang="en-US" sz="2400">
                <a:solidFill>
                  <a:schemeClr val="bg1"/>
                </a:solidFill>
              </a:rPr>
              <a:t> wires unnecessarily.</a:t>
            </a:r>
          </a:p>
          <a:p>
            <a:pPr marL="342900" indent="-342900">
              <a:buFont typeface="Arial" panose="020B0604020202020204" pitchFamily="34" charset="0"/>
              <a:buChar char="•"/>
            </a:pPr>
            <a:r>
              <a:rPr lang="en-US" sz="2400">
                <a:solidFill>
                  <a:schemeClr val="bg1"/>
                </a:solidFill>
              </a:rPr>
              <a:t>Label your wires!</a:t>
            </a:r>
          </a:p>
          <a:p>
            <a:r>
              <a:rPr lang="en-US" sz="2400">
                <a:solidFill>
                  <a:schemeClr val="bg1"/>
                </a:solidFill>
              </a:rPr>
              <a:t>to have good lead dress.</a:t>
            </a:r>
          </a:p>
        </p:txBody>
      </p:sp>
    </p:spTree>
    <p:extLst>
      <p:ext uri="{BB962C8B-B14F-4D97-AF65-F5344CB8AC3E}">
        <p14:creationId xmlns:p14="http://schemas.microsoft.com/office/powerpoint/2010/main" val="49105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201245"/>
            <a:ext cx="8229600" cy="1143000"/>
          </a:xfrm>
        </p:spPr>
        <p:txBody>
          <a:bodyPr/>
          <a:lstStyle/>
          <a:p>
            <a:pPr algn="ctr"/>
            <a:r>
              <a:rPr lang="en-US"/>
              <a:t>Student Groups</a:t>
            </a:r>
            <a:endParaRPr lang="en-SG"/>
          </a:p>
        </p:txBody>
      </p:sp>
      <p:graphicFrame>
        <p:nvGraphicFramePr>
          <p:cNvPr id="6" name="Table 5"/>
          <p:cNvGraphicFramePr>
            <a:graphicFrameLocks noGrp="1"/>
          </p:cNvGraphicFramePr>
          <p:nvPr>
            <p:extLst>
              <p:ext uri="{D42A27DB-BD31-4B8C-83A1-F6EECF244321}">
                <p14:modId xmlns:p14="http://schemas.microsoft.com/office/powerpoint/2010/main" val="1715274511"/>
              </p:ext>
            </p:extLst>
          </p:nvPr>
        </p:nvGraphicFramePr>
        <p:xfrm>
          <a:off x="8290480" y="785665"/>
          <a:ext cx="3554126" cy="4294526"/>
        </p:xfrm>
        <a:graphic>
          <a:graphicData uri="http://schemas.openxmlformats.org/drawingml/2006/table">
            <a:tbl>
              <a:tblPr>
                <a:tableStyleId>{5C22544A-7EE6-4342-B048-85BDC9FD1C3A}</a:tableStyleId>
              </a:tblPr>
              <a:tblGrid>
                <a:gridCol w="381011">
                  <a:extLst>
                    <a:ext uri="{9D8B030D-6E8A-4147-A177-3AD203B41FA5}">
                      <a16:colId xmlns:a16="http://schemas.microsoft.com/office/drawing/2014/main" val="20000"/>
                    </a:ext>
                  </a:extLst>
                </a:gridCol>
                <a:gridCol w="3173115">
                  <a:extLst>
                    <a:ext uri="{9D8B030D-6E8A-4147-A177-3AD203B41FA5}">
                      <a16:colId xmlns:a16="http://schemas.microsoft.com/office/drawing/2014/main" val="20001"/>
                    </a:ext>
                  </a:extLst>
                </a:gridCol>
              </a:tblGrid>
              <a:tr h="202704">
                <a:tc gridSpan="2">
                  <a:txBody>
                    <a:bodyPr/>
                    <a:lstStyle/>
                    <a:p>
                      <a:pPr algn="l" fontAlgn="t"/>
                      <a:r>
                        <a:rPr lang="en-SG" sz="1600" b="1" u="none" strike="noStrike">
                          <a:effectLst/>
                          <a:latin typeface="+mn-lt"/>
                        </a:rPr>
                        <a:t>Group 5</a:t>
                      </a:r>
                      <a:endParaRPr lang="en-SG" sz="1600" b="1" i="0" u="none" strike="noStrike">
                        <a:solidFill>
                          <a:srgbClr val="000000"/>
                        </a:solidFill>
                        <a:effectLst/>
                        <a:latin typeface="+mn-lt"/>
                      </a:endParaRPr>
                    </a:p>
                  </a:txBody>
                  <a:tcPr marL="3974" marR="3974" marT="3974" marB="0">
                    <a:solidFill>
                      <a:srgbClr val="00B0F0"/>
                    </a:solidFill>
                  </a:tcPr>
                </a:tc>
                <a:tc hMerge="1">
                  <a:txBody>
                    <a:bodyPr/>
                    <a:lstStyle/>
                    <a:p>
                      <a:pPr algn="l" fontAlgn="t"/>
                      <a:endParaRPr lang="en-SG" sz="1800" b="0" i="0" u="none" strike="noStrike">
                        <a:solidFill>
                          <a:srgbClr val="000000"/>
                        </a:solidFill>
                        <a:effectLst/>
                        <a:latin typeface="+mn-lt"/>
                      </a:endParaRPr>
                    </a:p>
                  </a:txBody>
                  <a:tcPr marL="3974" marR="3974" marT="3974" marB="0"/>
                </a:tc>
                <a:extLst>
                  <a:ext uri="{0D108BD9-81ED-4DB2-BD59-A6C34878D82A}">
                    <a16:rowId xmlns:a16="http://schemas.microsoft.com/office/drawing/2014/main" val="10007"/>
                  </a:ext>
                </a:extLst>
              </a:tr>
              <a:tr h="202704">
                <a:tc>
                  <a:txBody>
                    <a:bodyPr/>
                    <a:lstStyle/>
                    <a:p>
                      <a:pPr algn="l" fontAlgn="t"/>
                      <a:r>
                        <a:rPr lang="en-SG" sz="1500" u="none" strike="noStrike">
                          <a:effectLst/>
                          <a:latin typeface="+mn-lt"/>
                        </a:rPr>
                        <a:t>No.</a:t>
                      </a:r>
                      <a:endParaRPr lang="en-SG" sz="1500" b="0" i="0" u="none" strike="noStrike">
                        <a:solidFill>
                          <a:srgbClr val="000000"/>
                        </a:solidFill>
                        <a:effectLst/>
                        <a:latin typeface="+mn-lt"/>
                      </a:endParaRPr>
                    </a:p>
                  </a:txBody>
                  <a:tcPr marL="3974" marR="3974" marT="3974" marB="0">
                    <a:solidFill>
                      <a:srgbClr val="00B0F0"/>
                    </a:solidFill>
                  </a:tcPr>
                </a:tc>
                <a:tc>
                  <a:txBody>
                    <a:bodyPr/>
                    <a:lstStyle/>
                    <a:p>
                      <a:pPr algn="l" fontAlgn="t"/>
                      <a:r>
                        <a:rPr lang="en-SG" sz="1500" u="none" strike="noStrike">
                          <a:effectLst/>
                          <a:latin typeface="+mn-lt"/>
                        </a:rPr>
                        <a:t>NAME</a:t>
                      </a:r>
                      <a:endParaRPr lang="en-SG" sz="1500" b="0" i="0" u="none" strike="noStrike">
                        <a:solidFill>
                          <a:srgbClr val="000000"/>
                        </a:solidFill>
                        <a:effectLst/>
                        <a:latin typeface="+mn-lt"/>
                      </a:endParaRPr>
                    </a:p>
                  </a:txBody>
                  <a:tcPr marL="3974" marR="3974" marT="3974" marB="0">
                    <a:solidFill>
                      <a:srgbClr val="00B0F0"/>
                    </a:solidFill>
                  </a:tcPr>
                </a:tc>
                <a:extLst>
                  <a:ext uri="{0D108BD9-81ED-4DB2-BD59-A6C34878D82A}">
                    <a16:rowId xmlns:a16="http://schemas.microsoft.com/office/drawing/2014/main" val="10008"/>
                  </a:ext>
                </a:extLst>
              </a:tr>
              <a:tr h="208726">
                <a:tc>
                  <a:txBody>
                    <a:bodyPr/>
                    <a:lstStyle/>
                    <a:p>
                      <a:pPr algn="l" fontAlgn="t"/>
                      <a:r>
                        <a:rPr lang="en-SG" sz="1500" u="none" strike="noStrike">
                          <a:effectLst/>
                          <a:latin typeface="+mn-lt"/>
                        </a:rPr>
                        <a:t>1</a:t>
                      </a:r>
                      <a:endParaRPr lang="en-SG" sz="1500" b="0" i="0" u="none" strike="noStrike">
                        <a:solidFill>
                          <a:srgbClr val="000000"/>
                        </a:solidFill>
                        <a:effectLst/>
                        <a:latin typeface="+mn-lt"/>
                      </a:endParaRPr>
                    </a:p>
                  </a:txBody>
                  <a:tcPr marL="3974" marR="3974" marT="3974" marB="0">
                    <a:solidFill>
                      <a:srgbClr val="00B0F0"/>
                    </a:solidFill>
                  </a:tcPr>
                </a:tc>
                <a:tc>
                  <a:txBody>
                    <a:bodyPr/>
                    <a:lstStyle/>
                    <a:p>
                      <a:pPr algn="l" fontAlgn="b"/>
                      <a:r>
                        <a:rPr lang="en-US" sz="1500" b="0" i="0" u="none" strike="noStrike">
                          <a:effectLst/>
                          <a:latin typeface="+mn-lt"/>
                        </a:rPr>
                        <a:t>IRWIN CHIN DE TAO</a:t>
                      </a:r>
                    </a:p>
                  </a:txBody>
                  <a:tcPr marL="9525" marR="9525" marT="9525" marB="0" anchor="b">
                    <a:solidFill>
                      <a:srgbClr val="00B0F0"/>
                    </a:solidFill>
                  </a:tcPr>
                </a:tc>
                <a:extLst>
                  <a:ext uri="{0D108BD9-81ED-4DB2-BD59-A6C34878D82A}">
                    <a16:rowId xmlns:a16="http://schemas.microsoft.com/office/drawing/2014/main" val="10009"/>
                  </a:ext>
                </a:extLst>
              </a:tr>
              <a:tr h="208726">
                <a:tc>
                  <a:txBody>
                    <a:bodyPr/>
                    <a:lstStyle/>
                    <a:p>
                      <a:pPr algn="l" fontAlgn="t"/>
                      <a:r>
                        <a:rPr lang="en-SG" sz="1500" u="none" strike="noStrike">
                          <a:effectLst/>
                          <a:latin typeface="+mn-lt"/>
                        </a:rPr>
                        <a:t>2</a:t>
                      </a:r>
                      <a:endParaRPr lang="en-SG" sz="1500" b="0" i="0" u="none" strike="noStrike">
                        <a:solidFill>
                          <a:srgbClr val="000000"/>
                        </a:solidFill>
                        <a:effectLst/>
                        <a:latin typeface="+mn-lt"/>
                      </a:endParaRPr>
                    </a:p>
                  </a:txBody>
                  <a:tcPr marL="3974" marR="3974" marT="3974" marB="0">
                    <a:solidFill>
                      <a:srgbClr val="00B0F0"/>
                    </a:solidFill>
                  </a:tcPr>
                </a:tc>
                <a:tc>
                  <a:txBody>
                    <a:bodyPr/>
                    <a:lstStyle/>
                    <a:p>
                      <a:pPr algn="l" fontAlgn="b"/>
                      <a:r>
                        <a:rPr lang="en-US" sz="1500" b="0" i="0" u="none" strike="noStrike">
                          <a:effectLst/>
                          <a:latin typeface="+mn-lt"/>
                        </a:rPr>
                        <a:t>GOH JANICE</a:t>
                      </a:r>
                    </a:p>
                  </a:txBody>
                  <a:tcPr marL="9525" marR="9525" marT="9525" marB="0" anchor="b">
                    <a:solidFill>
                      <a:srgbClr val="00B0F0"/>
                    </a:solidFill>
                  </a:tcPr>
                </a:tc>
                <a:extLst>
                  <a:ext uri="{0D108BD9-81ED-4DB2-BD59-A6C34878D82A}">
                    <a16:rowId xmlns:a16="http://schemas.microsoft.com/office/drawing/2014/main" val="10010"/>
                  </a:ext>
                </a:extLst>
              </a:tr>
              <a:tr h="208726">
                <a:tc>
                  <a:txBody>
                    <a:bodyPr/>
                    <a:lstStyle/>
                    <a:p>
                      <a:pPr algn="l" fontAlgn="t"/>
                      <a:r>
                        <a:rPr lang="en-SG" sz="1500" u="none" strike="noStrike">
                          <a:effectLst/>
                          <a:latin typeface="+mn-lt"/>
                        </a:rPr>
                        <a:t>3</a:t>
                      </a:r>
                      <a:endParaRPr lang="en-SG" sz="1500" b="0" i="0" u="none" strike="noStrike">
                        <a:solidFill>
                          <a:srgbClr val="000000"/>
                        </a:solidFill>
                        <a:effectLst/>
                        <a:latin typeface="+mn-lt"/>
                      </a:endParaRPr>
                    </a:p>
                  </a:txBody>
                  <a:tcPr marL="3974" marR="3974" marT="3974" marB="0">
                    <a:solidFill>
                      <a:srgbClr val="00B0F0"/>
                    </a:solidFill>
                  </a:tcPr>
                </a:tc>
                <a:tc>
                  <a:txBody>
                    <a:bodyPr/>
                    <a:lstStyle/>
                    <a:p>
                      <a:pPr algn="l" fontAlgn="t"/>
                      <a:r>
                        <a:rPr lang="en-US" sz="1500" b="0" i="0" u="none" strike="noStrike">
                          <a:effectLst/>
                          <a:latin typeface="+mn-lt"/>
                        </a:rPr>
                        <a:t>GOH ZHONG XIAN LIONEL</a:t>
                      </a:r>
                    </a:p>
                  </a:txBody>
                  <a:tcPr marL="9525" marR="9525" marT="9525" marB="0">
                    <a:solidFill>
                      <a:srgbClr val="00B0F0"/>
                    </a:solidFill>
                  </a:tcPr>
                </a:tc>
                <a:extLst>
                  <a:ext uri="{0D108BD9-81ED-4DB2-BD59-A6C34878D82A}">
                    <a16:rowId xmlns:a16="http://schemas.microsoft.com/office/drawing/2014/main" val="10011"/>
                  </a:ext>
                </a:extLst>
              </a:tr>
              <a:tr h="208726">
                <a:tc>
                  <a:txBody>
                    <a:bodyPr/>
                    <a:lstStyle/>
                    <a:p>
                      <a:pPr algn="l" fontAlgn="t"/>
                      <a:r>
                        <a:rPr lang="en-SG" sz="1500" u="none" strike="noStrike">
                          <a:effectLst/>
                          <a:latin typeface="+mn-lt"/>
                        </a:rPr>
                        <a:t>4</a:t>
                      </a:r>
                      <a:endParaRPr lang="en-SG" sz="1500" b="0" i="0" u="none" strike="noStrike">
                        <a:solidFill>
                          <a:srgbClr val="000000"/>
                        </a:solidFill>
                        <a:effectLst/>
                        <a:latin typeface="+mn-lt"/>
                      </a:endParaRPr>
                    </a:p>
                  </a:txBody>
                  <a:tcPr marL="3974" marR="3974" marT="3974" marB="0">
                    <a:solidFill>
                      <a:srgbClr val="00B0F0"/>
                    </a:solidFill>
                  </a:tcPr>
                </a:tc>
                <a:tc>
                  <a:txBody>
                    <a:bodyPr/>
                    <a:lstStyle/>
                    <a:p>
                      <a:pPr algn="l" fontAlgn="t"/>
                      <a:r>
                        <a:rPr lang="en-US" sz="1500" b="0" i="0" u="none" strike="noStrike">
                          <a:effectLst/>
                          <a:latin typeface="+mn-lt"/>
                        </a:rPr>
                        <a:t>LI CHUAN</a:t>
                      </a:r>
                    </a:p>
                  </a:txBody>
                  <a:tcPr marL="9525" marR="9525" marT="9525" marB="0">
                    <a:solidFill>
                      <a:srgbClr val="00B0F0"/>
                    </a:solidFill>
                  </a:tcPr>
                </a:tc>
                <a:extLst>
                  <a:ext uri="{0D108BD9-81ED-4DB2-BD59-A6C34878D82A}">
                    <a16:rowId xmlns:a16="http://schemas.microsoft.com/office/drawing/2014/main" val="10012"/>
                  </a:ext>
                </a:extLst>
              </a:tr>
              <a:tr h="208726">
                <a:tc>
                  <a:txBody>
                    <a:bodyPr/>
                    <a:lstStyle/>
                    <a:p>
                      <a:pPr algn="l" fontAlgn="t"/>
                      <a:r>
                        <a:rPr lang="en-SG" sz="1500" b="0" i="0" u="none" strike="noStrike">
                          <a:solidFill>
                            <a:srgbClr val="000000"/>
                          </a:solidFill>
                          <a:effectLst/>
                          <a:latin typeface="+mn-lt"/>
                        </a:rPr>
                        <a:t>5</a:t>
                      </a:r>
                    </a:p>
                  </a:txBody>
                  <a:tcPr marL="3974" marR="3974" marT="3974" marB="0">
                    <a:solidFill>
                      <a:srgbClr val="00B0F0"/>
                    </a:solidFill>
                  </a:tcPr>
                </a:tc>
                <a:tc>
                  <a:txBody>
                    <a:bodyPr/>
                    <a:lstStyle/>
                    <a:p>
                      <a:pPr algn="l" fontAlgn="t"/>
                      <a:r>
                        <a:rPr lang="en-US" sz="1500" b="0" i="0" u="none" strike="noStrike">
                          <a:effectLst/>
                          <a:latin typeface="+mn-lt"/>
                        </a:rPr>
                        <a:t>BRANDON LOKE SHUEN YI</a:t>
                      </a:r>
                    </a:p>
                  </a:txBody>
                  <a:tcPr marL="9525" marR="9525" marT="9525" marB="0">
                    <a:solidFill>
                      <a:srgbClr val="00B0F0"/>
                    </a:solidFill>
                  </a:tcPr>
                </a:tc>
                <a:extLst>
                  <a:ext uri="{0D108BD9-81ED-4DB2-BD59-A6C34878D82A}">
                    <a16:rowId xmlns:a16="http://schemas.microsoft.com/office/drawing/2014/main" val="145560133"/>
                  </a:ext>
                </a:extLst>
              </a:tr>
              <a:tr h="208726">
                <a:tc>
                  <a:txBody>
                    <a:bodyPr/>
                    <a:lstStyle/>
                    <a:p>
                      <a:pPr algn="l" fontAlgn="t"/>
                      <a:r>
                        <a:rPr lang="en-SG" sz="1500" b="0" i="0" u="none" strike="noStrike">
                          <a:solidFill>
                            <a:srgbClr val="000000"/>
                          </a:solidFill>
                          <a:effectLst/>
                          <a:latin typeface="+mn-lt"/>
                        </a:rPr>
                        <a:t>6</a:t>
                      </a:r>
                    </a:p>
                  </a:txBody>
                  <a:tcPr marL="3974" marR="3974" marT="3974" marB="0">
                    <a:solidFill>
                      <a:srgbClr val="00B0F0"/>
                    </a:solidFill>
                  </a:tcPr>
                </a:tc>
                <a:tc>
                  <a:txBody>
                    <a:bodyPr/>
                    <a:lstStyle/>
                    <a:p>
                      <a:pPr algn="l" fontAlgn="t"/>
                      <a:r>
                        <a:rPr lang="en-US" sz="1500" b="0" i="0" u="none" strike="noStrike">
                          <a:effectLst/>
                          <a:latin typeface="+mn-lt"/>
                        </a:rPr>
                        <a:t>SUN HUI RONG</a:t>
                      </a:r>
                    </a:p>
                  </a:txBody>
                  <a:tcPr marL="9525" marR="9525" marT="9525" marB="0">
                    <a:solidFill>
                      <a:srgbClr val="00B0F0"/>
                    </a:solidFill>
                  </a:tcPr>
                </a:tc>
                <a:extLst>
                  <a:ext uri="{0D108BD9-81ED-4DB2-BD59-A6C34878D82A}">
                    <a16:rowId xmlns:a16="http://schemas.microsoft.com/office/drawing/2014/main" val="1081141009"/>
                  </a:ext>
                </a:extLst>
              </a:tr>
              <a:tr h="208726">
                <a:tc>
                  <a:txBody>
                    <a:bodyPr/>
                    <a:lstStyle/>
                    <a:p>
                      <a:pPr algn="l" fontAlgn="t"/>
                      <a:r>
                        <a:rPr lang="en-SG" sz="1500" b="0" i="0" u="none" strike="noStrike">
                          <a:solidFill>
                            <a:srgbClr val="000000"/>
                          </a:solidFill>
                          <a:effectLst/>
                          <a:latin typeface="+mn-lt"/>
                        </a:rPr>
                        <a:t>7</a:t>
                      </a:r>
                    </a:p>
                  </a:txBody>
                  <a:tcPr marL="3974" marR="3974" marT="3974" marB="0">
                    <a:solidFill>
                      <a:srgbClr val="00B0F0"/>
                    </a:solidFill>
                  </a:tcPr>
                </a:tc>
                <a:tc>
                  <a:txBody>
                    <a:bodyPr/>
                    <a:lstStyle/>
                    <a:p>
                      <a:pPr algn="l" fontAlgn="t"/>
                      <a:r>
                        <a:rPr lang="en-US" sz="1500" b="0" i="0" u="none" strike="noStrike">
                          <a:effectLst/>
                          <a:latin typeface="+mn-lt"/>
                        </a:rPr>
                        <a:t>RYAN TANG LI YEN</a:t>
                      </a:r>
                    </a:p>
                  </a:txBody>
                  <a:tcPr marL="9525" marR="9525" marT="9525" marB="0">
                    <a:solidFill>
                      <a:srgbClr val="00B0F0"/>
                    </a:solidFill>
                  </a:tcPr>
                </a:tc>
                <a:extLst>
                  <a:ext uri="{0D108BD9-81ED-4DB2-BD59-A6C34878D82A}">
                    <a16:rowId xmlns:a16="http://schemas.microsoft.com/office/drawing/2014/main" val="1822843311"/>
                  </a:ext>
                </a:extLst>
              </a:tr>
              <a:tr h="208726">
                <a:tc>
                  <a:txBody>
                    <a:bodyPr/>
                    <a:lstStyle/>
                    <a:p>
                      <a:pPr algn="l" fontAlgn="t"/>
                      <a:endParaRPr lang="en-SG" sz="1500" b="0" i="0" u="none" strike="noStrike">
                        <a:solidFill>
                          <a:srgbClr val="000000"/>
                        </a:solidFill>
                        <a:effectLst/>
                        <a:latin typeface="+mn-lt"/>
                      </a:endParaRPr>
                    </a:p>
                  </a:txBody>
                  <a:tcPr marL="3974" marR="3974" marT="3974" marB="0">
                    <a:solidFill>
                      <a:schemeClr val="bg1"/>
                    </a:solidFill>
                  </a:tcPr>
                </a:tc>
                <a:tc>
                  <a:txBody>
                    <a:bodyPr/>
                    <a:lstStyle/>
                    <a:p>
                      <a:pPr algn="l" fontAlgn="b"/>
                      <a:endParaRPr lang="en-US" sz="1500" b="0" i="0" u="none" strike="noStrike">
                        <a:effectLst/>
                        <a:latin typeface="+mn-lt"/>
                      </a:endParaRPr>
                    </a:p>
                  </a:txBody>
                  <a:tcPr marL="9525" marR="9525" marT="9525" marB="0" anchor="b">
                    <a:solidFill>
                      <a:schemeClr val="bg1"/>
                    </a:solidFill>
                  </a:tcPr>
                </a:tc>
                <a:extLst>
                  <a:ext uri="{0D108BD9-81ED-4DB2-BD59-A6C34878D82A}">
                    <a16:rowId xmlns:a16="http://schemas.microsoft.com/office/drawing/2014/main" val="3837338382"/>
                  </a:ext>
                </a:extLst>
              </a:tr>
              <a:tr h="208726">
                <a:tc gridSpan="2">
                  <a:txBody>
                    <a:bodyPr/>
                    <a:lstStyle/>
                    <a:p>
                      <a:pPr algn="l" fontAlgn="t"/>
                      <a:r>
                        <a:rPr lang="en-SG" sz="1600" b="1" u="none" strike="noStrike">
                          <a:effectLst/>
                          <a:latin typeface="+mn-lt"/>
                        </a:rPr>
                        <a:t>Group 6</a:t>
                      </a:r>
                      <a:endParaRPr lang="en-SG" sz="1600" b="1" i="0" u="none" strike="noStrike">
                        <a:solidFill>
                          <a:srgbClr val="000000"/>
                        </a:solidFill>
                        <a:effectLst/>
                        <a:latin typeface="+mn-lt"/>
                      </a:endParaRPr>
                    </a:p>
                  </a:txBody>
                  <a:tcPr marL="3974" marR="3974" marT="3974" marB="0">
                    <a:solidFill>
                      <a:srgbClr val="FFC000"/>
                    </a:solidFill>
                  </a:tcPr>
                </a:tc>
                <a:tc hMerge="1">
                  <a:txBody>
                    <a:bodyPr/>
                    <a:lstStyle/>
                    <a:p>
                      <a:pPr algn="l" fontAlgn="t"/>
                      <a:endParaRPr lang="en-SG" sz="1800" b="0" i="0" u="none" strike="noStrike">
                        <a:solidFill>
                          <a:srgbClr val="000000"/>
                        </a:solidFill>
                        <a:effectLst/>
                        <a:latin typeface="+mn-lt"/>
                      </a:endParaRPr>
                    </a:p>
                  </a:txBody>
                  <a:tcPr marL="3974" marR="3974" marT="3974" marB="0">
                    <a:solidFill>
                      <a:srgbClr val="CCFFCC"/>
                    </a:solidFill>
                  </a:tcPr>
                </a:tc>
                <a:extLst>
                  <a:ext uri="{0D108BD9-81ED-4DB2-BD59-A6C34878D82A}">
                    <a16:rowId xmlns:a16="http://schemas.microsoft.com/office/drawing/2014/main" val="1578651020"/>
                  </a:ext>
                </a:extLst>
              </a:tr>
              <a:tr h="208726">
                <a:tc>
                  <a:txBody>
                    <a:bodyPr/>
                    <a:lstStyle/>
                    <a:p>
                      <a:pPr algn="l" fontAlgn="t"/>
                      <a:r>
                        <a:rPr lang="en-SG" sz="1500" u="none" strike="noStrike">
                          <a:effectLst/>
                          <a:latin typeface="+mn-lt"/>
                        </a:rPr>
                        <a:t>No.</a:t>
                      </a:r>
                      <a:endParaRPr lang="en-SG" sz="1500" b="0" i="0" u="none" strike="noStrike">
                        <a:solidFill>
                          <a:srgbClr val="000000"/>
                        </a:solidFill>
                        <a:effectLst/>
                        <a:latin typeface="+mn-lt"/>
                      </a:endParaRPr>
                    </a:p>
                  </a:txBody>
                  <a:tcPr marL="3974" marR="3974" marT="3974" marB="0">
                    <a:solidFill>
                      <a:srgbClr val="FFC000"/>
                    </a:solidFill>
                  </a:tcPr>
                </a:tc>
                <a:tc>
                  <a:txBody>
                    <a:bodyPr/>
                    <a:lstStyle/>
                    <a:p>
                      <a:pPr algn="l" fontAlgn="t"/>
                      <a:r>
                        <a:rPr lang="en-SG" sz="1500" u="none" strike="noStrike">
                          <a:effectLst/>
                          <a:latin typeface="+mn-lt"/>
                        </a:rPr>
                        <a:t>NAME</a:t>
                      </a:r>
                      <a:endParaRPr lang="en-SG" sz="1500" b="0" i="0" u="none" strike="noStrike">
                        <a:solidFill>
                          <a:srgbClr val="000000"/>
                        </a:solidFill>
                        <a:effectLst/>
                        <a:latin typeface="+mn-lt"/>
                      </a:endParaRPr>
                    </a:p>
                  </a:txBody>
                  <a:tcPr marL="3974" marR="3974" marT="3974" marB="0">
                    <a:solidFill>
                      <a:srgbClr val="FFC000"/>
                    </a:solidFill>
                  </a:tcPr>
                </a:tc>
                <a:extLst>
                  <a:ext uri="{0D108BD9-81ED-4DB2-BD59-A6C34878D82A}">
                    <a16:rowId xmlns:a16="http://schemas.microsoft.com/office/drawing/2014/main" val="1830464985"/>
                  </a:ext>
                </a:extLst>
              </a:tr>
              <a:tr h="208726">
                <a:tc>
                  <a:txBody>
                    <a:bodyPr/>
                    <a:lstStyle/>
                    <a:p>
                      <a:pPr algn="l" fontAlgn="t"/>
                      <a:r>
                        <a:rPr lang="en-SG" sz="1500" u="none" strike="noStrike">
                          <a:effectLst/>
                          <a:latin typeface="+mn-lt"/>
                        </a:rPr>
                        <a:t>1</a:t>
                      </a:r>
                      <a:endParaRPr lang="en-SG" sz="1500" b="0" i="0" u="none" strike="noStrike">
                        <a:solidFill>
                          <a:srgbClr val="000000"/>
                        </a:solidFill>
                        <a:effectLst/>
                        <a:latin typeface="+mn-lt"/>
                      </a:endParaRPr>
                    </a:p>
                  </a:txBody>
                  <a:tcPr marL="3974" marR="3974" marT="3974" marB="0">
                    <a:solidFill>
                      <a:srgbClr val="FFC000"/>
                    </a:solidFill>
                  </a:tcPr>
                </a:tc>
                <a:tc>
                  <a:txBody>
                    <a:bodyPr/>
                    <a:lstStyle/>
                    <a:p>
                      <a:pPr algn="l" fontAlgn="b"/>
                      <a:r>
                        <a:rPr lang="en-US" sz="1500" b="0" i="0" u="none" strike="noStrike" cap="all" baseline="0">
                          <a:effectLst/>
                          <a:latin typeface="+mn-lt"/>
                        </a:rPr>
                        <a:t>NIKITA GOH MEI XIAN</a:t>
                      </a:r>
                    </a:p>
                  </a:txBody>
                  <a:tcPr marL="9525" marR="9525" marT="9525" marB="0" anchor="b">
                    <a:solidFill>
                      <a:srgbClr val="FFC000"/>
                    </a:solidFill>
                  </a:tcPr>
                </a:tc>
                <a:extLst>
                  <a:ext uri="{0D108BD9-81ED-4DB2-BD59-A6C34878D82A}">
                    <a16:rowId xmlns:a16="http://schemas.microsoft.com/office/drawing/2014/main" val="1042635459"/>
                  </a:ext>
                </a:extLst>
              </a:tr>
              <a:tr h="208726">
                <a:tc>
                  <a:txBody>
                    <a:bodyPr/>
                    <a:lstStyle/>
                    <a:p>
                      <a:pPr algn="l" fontAlgn="t"/>
                      <a:r>
                        <a:rPr lang="en-SG" sz="1500" u="none" strike="noStrike">
                          <a:effectLst/>
                          <a:latin typeface="+mn-lt"/>
                        </a:rPr>
                        <a:t>2</a:t>
                      </a:r>
                      <a:endParaRPr lang="en-SG" sz="1500" b="0" i="0" u="none" strike="noStrike">
                        <a:solidFill>
                          <a:srgbClr val="000000"/>
                        </a:solidFill>
                        <a:effectLst/>
                        <a:latin typeface="+mn-lt"/>
                      </a:endParaRPr>
                    </a:p>
                  </a:txBody>
                  <a:tcPr marL="3974" marR="3974" marT="3974" marB="0">
                    <a:solidFill>
                      <a:srgbClr val="FFC000"/>
                    </a:solidFill>
                  </a:tcPr>
                </a:tc>
                <a:tc>
                  <a:txBody>
                    <a:bodyPr/>
                    <a:lstStyle/>
                    <a:p>
                      <a:pPr algn="l" fontAlgn="b"/>
                      <a:r>
                        <a:rPr lang="en-US" sz="1500" b="0" i="0" u="none" strike="noStrike" cap="all" baseline="0" err="1">
                          <a:effectLst/>
                          <a:latin typeface="+mn-lt"/>
                        </a:rPr>
                        <a:t>Kelleen</a:t>
                      </a:r>
                      <a:r>
                        <a:rPr lang="en-US" sz="1500" b="0" i="0" u="none" strike="noStrike" cap="all" baseline="0">
                          <a:effectLst/>
                          <a:latin typeface="+mn-lt"/>
                        </a:rPr>
                        <a:t> Koh Jia Xuan</a:t>
                      </a:r>
                    </a:p>
                  </a:txBody>
                  <a:tcPr marL="9525" marR="9525" marT="9525" marB="0" anchor="b">
                    <a:solidFill>
                      <a:srgbClr val="FFC000"/>
                    </a:solidFill>
                  </a:tcPr>
                </a:tc>
                <a:extLst>
                  <a:ext uri="{0D108BD9-81ED-4DB2-BD59-A6C34878D82A}">
                    <a16:rowId xmlns:a16="http://schemas.microsoft.com/office/drawing/2014/main" val="779808317"/>
                  </a:ext>
                </a:extLst>
              </a:tr>
              <a:tr h="208726">
                <a:tc>
                  <a:txBody>
                    <a:bodyPr/>
                    <a:lstStyle/>
                    <a:p>
                      <a:pPr algn="l" fontAlgn="t"/>
                      <a:r>
                        <a:rPr lang="en-SG" sz="1500" u="none" strike="noStrike">
                          <a:effectLst/>
                          <a:latin typeface="+mn-lt"/>
                        </a:rPr>
                        <a:t>3</a:t>
                      </a:r>
                      <a:endParaRPr lang="en-SG" sz="1500" b="0" i="0" u="none" strike="noStrike">
                        <a:solidFill>
                          <a:srgbClr val="000000"/>
                        </a:solidFill>
                        <a:effectLst/>
                        <a:latin typeface="+mn-lt"/>
                      </a:endParaRPr>
                    </a:p>
                  </a:txBody>
                  <a:tcPr marL="3974" marR="3974" marT="3974" marB="0">
                    <a:solidFill>
                      <a:srgbClr val="FFC000"/>
                    </a:solidFill>
                  </a:tcPr>
                </a:tc>
                <a:tc>
                  <a:txBody>
                    <a:bodyPr/>
                    <a:lstStyle/>
                    <a:p>
                      <a:pPr algn="l" fontAlgn="b"/>
                      <a:r>
                        <a:rPr lang="en-US" sz="1500" b="0" i="0" u="none" strike="noStrike" cap="all" baseline="0">
                          <a:effectLst/>
                          <a:latin typeface="+mn-lt"/>
                        </a:rPr>
                        <a:t>LOH JIA YING WHITNEY</a:t>
                      </a:r>
                    </a:p>
                  </a:txBody>
                  <a:tcPr marL="9525" marR="9525" marT="9525" marB="0" anchor="b">
                    <a:solidFill>
                      <a:srgbClr val="FFC000"/>
                    </a:solidFill>
                  </a:tcPr>
                </a:tc>
                <a:extLst>
                  <a:ext uri="{0D108BD9-81ED-4DB2-BD59-A6C34878D82A}">
                    <a16:rowId xmlns:a16="http://schemas.microsoft.com/office/drawing/2014/main" val="2256473088"/>
                  </a:ext>
                </a:extLst>
              </a:tr>
              <a:tr h="208726">
                <a:tc>
                  <a:txBody>
                    <a:bodyPr/>
                    <a:lstStyle/>
                    <a:p>
                      <a:pPr algn="l" fontAlgn="t"/>
                      <a:r>
                        <a:rPr lang="en-SG" sz="1500" u="none" strike="noStrike">
                          <a:effectLst/>
                          <a:latin typeface="+mn-lt"/>
                        </a:rPr>
                        <a:t>4</a:t>
                      </a:r>
                      <a:endParaRPr lang="en-SG" sz="1500" b="0" i="0" u="none" strike="noStrike">
                        <a:solidFill>
                          <a:srgbClr val="000000"/>
                        </a:solidFill>
                        <a:effectLst/>
                        <a:latin typeface="+mn-lt"/>
                      </a:endParaRPr>
                    </a:p>
                  </a:txBody>
                  <a:tcPr marL="3974" marR="3974" marT="3974" marB="0">
                    <a:solidFill>
                      <a:srgbClr val="FFC0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cap="all" baseline="0">
                          <a:effectLst/>
                          <a:latin typeface="+mn-lt"/>
                        </a:rPr>
                        <a:t>SEE HAK GUAN, ALFRED</a:t>
                      </a:r>
                    </a:p>
                  </a:txBody>
                  <a:tcPr marL="9525" marR="9525" marT="9525" marB="0" anchor="b">
                    <a:solidFill>
                      <a:srgbClr val="FFC000"/>
                    </a:solidFill>
                  </a:tcPr>
                </a:tc>
                <a:extLst>
                  <a:ext uri="{0D108BD9-81ED-4DB2-BD59-A6C34878D82A}">
                    <a16:rowId xmlns:a16="http://schemas.microsoft.com/office/drawing/2014/main" val="1662281951"/>
                  </a:ext>
                </a:extLst>
              </a:tr>
              <a:tr h="208726">
                <a:tc>
                  <a:txBody>
                    <a:bodyPr/>
                    <a:lstStyle/>
                    <a:p>
                      <a:pPr algn="l" fontAlgn="t"/>
                      <a:r>
                        <a:rPr lang="en-SG" sz="1500" b="0" i="0" u="none" strike="noStrike">
                          <a:solidFill>
                            <a:srgbClr val="000000"/>
                          </a:solidFill>
                          <a:effectLst/>
                          <a:latin typeface="+mn-lt"/>
                        </a:rPr>
                        <a:t>5</a:t>
                      </a:r>
                    </a:p>
                  </a:txBody>
                  <a:tcPr marL="3974" marR="3974" marT="3974" marB="0">
                    <a:solidFill>
                      <a:srgbClr val="FFC0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cap="all" baseline="0">
                          <a:effectLst/>
                          <a:latin typeface="+mn-lt"/>
                        </a:rPr>
                        <a:t>RYAN TAN RUI YANG</a:t>
                      </a:r>
                    </a:p>
                  </a:txBody>
                  <a:tcPr marL="9525" marR="9525" marT="9525" marB="0" anchor="b">
                    <a:solidFill>
                      <a:srgbClr val="FFC000"/>
                    </a:solidFill>
                  </a:tcPr>
                </a:tc>
                <a:extLst>
                  <a:ext uri="{0D108BD9-81ED-4DB2-BD59-A6C34878D82A}">
                    <a16:rowId xmlns:a16="http://schemas.microsoft.com/office/drawing/2014/main" val="619748850"/>
                  </a:ext>
                </a:extLst>
              </a:tr>
              <a:tr h="208726">
                <a:tc>
                  <a:txBody>
                    <a:bodyPr/>
                    <a:lstStyle/>
                    <a:p>
                      <a:pPr algn="l" fontAlgn="t"/>
                      <a:r>
                        <a:rPr lang="en-SG" sz="1500" b="0" i="0" u="none" strike="noStrike">
                          <a:solidFill>
                            <a:srgbClr val="000000"/>
                          </a:solidFill>
                          <a:effectLst/>
                          <a:latin typeface="+mn-lt"/>
                        </a:rPr>
                        <a:t>6</a:t>
                      </a:r>
                    </a:p>
                  </a:txBody>
                  <a:tcPr marL="3974" marR="3974" marT="3974" marB="0">
                    <a:solidFill>
                      <a:srgbClr val="FFC0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cap="all" baseline="0">
                          <a:effectLst/>
                          <a:latin typeface="+mn-lt"/>
                        </a:rPr>
                        <a:t>TOH JIA-YIH RONALD</a:t>
                      </a:r>
                    </a:p>
                  </a:txBody>
                  <a:tcPr marL="9525" marR="9525" marT="9525" marB="0" anchor="b">
                    <a:solidFill>
                      <a:srgbClr val="FFC000"/>
                    </a:solidFill>
                  </a:tcPr>
                </a:tc>
                <a:extLst>
                  <a:ext uri="{0D108BD9-81ED-4DB2-BD59-A6C34878D82A}">
                    <a16:rowId xmlns:a16="http://schemas.microsoft.com/office/drawing/2014/main" val="3139010284"/>
                  </a:ext>
                </a:extLst>
              </a:tr>
            </a:tbl>
          </a:graphicData>
        </a:graphic>
      </p:graphicFrame>
      <p:graphicFrame>
        <p:nvGraphicFramePr>
          <p:cNvPr id="5" name="Table 4">
            <a:extLst>
              <a:ext uri="{FF2B5EF4-FFF2-40B4-BE49-F238E27FC236}">
                <a16:creationId xmlns:a16="http://schemas.microsoft.com/office/drawing/2014/main" id="{8D7BCD66-7DE3-4F13-BE7B-0A25B83E81BB}"/>
              </a:ext>
            </a:extLst>
          </p:cNvPr>
          <p:cNvGraphicFramePr>
            <a:graphicFrameLocks noGrp="1"/>
          </p:cNvGraphicFramePr>
          <p:nvPr>
            <p:extLst>
              <p:ext uri="{D42A27DB-BD31-4B8C-83A1-F6EECF244321}">
                <p14:modId xmlns:p14="http://schemas.microsoft.com/office/powerpoint/2010/main" val="2589629467"/>
              </p:ext>
            </p:extLst>
          </p:nvPr>
        </p:nvGraphicFramePr>
        <p:xfrm>
          <a:off x="116766" y="785665"/>
          <a:ext cx="3859221" cy="5018754"/>
        </p:xfrm>
        <a:graphic>
          <a:graphicData uri="http://schemas.openxmlformats.org/drawingml/2006/table">
            <a:tbl>
              <a:tblPr>
                <a:tableStyleId>{5C22544A-7EE6-4342-B048-85BDC9FD1C3A}</a:tableStyleId>
              </a:tblPr>
              <a:tblGrid>
                <a:gridCol w="419235">
                  <a:extLst>
                    <a:ext uri="{9D8B030D-6E8A-4147-A177-3AD203B41FA5}">
                      <a16:colId xmlns:a16="http://schemas.microsoft.com/office/drawing/2014/main" val="20000"/>
                    </a:ext>
                  </a:extLst>
                </a:gridCol>
                <a:gridCol w="3439986">
                  <a:extLst>
                    <a:ext uri="{9D8B030D-6E8A-4147-A177-3AD203B41FA5}">
                      <a16:colId xmlns:a16="http://schemas.microsoft.com/office/drawing/2014/main" val="20001"/>
                    </a:ext>
                  </a:extLst>
                </a:gridCol>
              </a:tblGrid>
              <a:tr h="202704">
                <a:tc gridSpan="2">
                  <a:txBody>
                    <a:bodyPr/>
                    <a:lstStyle/>
                    <a:p>
                      <a:pPr algn="l" fontAlgn="t"/>
                      <a:r>
                        <a:rPr lang="en-SG" sz="1600" b="1" u="none" strike="noStrike">
                          <a:effectLst/>
                          <a:latin typeface="+mn-lt"/>
                        </a:rPr>
                        <a:t>Group 1</a:t>
                      </a:r>
                      <a:endParaRPr lang="en-SG" sz="1600" b="1" i="0" u="none" strike="noStrike">
                        <a:solidFill>
                          <a:srgbClr val="000000"/>
                        </a:solidFill>
                        <a:effectLst/>
                        <a:latin typeface="+mn-lt"/>
                      </a:endParaRPr>
                    </a:p>
                  </a:txBody>
                  <a:tcPr marL="3974" marR="3974" marT="3974" marB="0">
                    <a:solidFill>
                      <a:srgbClr val="FFCCCC"/>
                    </a:solidFill>
                  </a:tcPr>
                </a:tc>
                <a:tc hMerge="1">
                  <a:txBody>
                    <a:bodyPr/>
                    <a:lstStyle/>
                    <a:p>
                      <a:pPr algn="l" fontAlgn="t"/>
                      <a:endParaRPr lang="en-SG" sz="1800" b="0" i="0" u="none" strike="noStrike">
                        <a:solidFill>
                          <a:srgbClr val="000000"/>
                        </a:solidFill>
                        <a:effectLst/>
                        <a:latin typeface="+mn-lt"/>
                      </a:endParaRPr>
                    </a:p>
                  </a:txBody>
                  <a:tcPr marL="3974" marR="3974" marT="3974" marB="0"/>
                </a:tc>
                <a:extLst>
                  <a:ext uri="{0D108BD9-81ED-4DB2-BD59-A6C34878D82A}">
                    <a16:rowId xmlns:a16="http://schemas.microsoft.com/office/drawing/2014/main" val="10000"/>
                  </a:ext>
                </a:extLst>
              </a:tr>
              <a:tr h="202704">
                <a:tc>
                  <a:txBody>
                    <a:bodyPr/>
                    <a:lstStyle/>
                    <a:p>
                      <a:pPr algn="l" fontAlgn="t"/>
                      <a:r>
                        <a:rPr lang="en-SG" sz="1500" u="none" strike="noStrike">
                          <a:effectLst/>
                          <a:latin typeface="+mn-lt"/>
                        </a:rPr>
                        <a:t>No.</a:t>
                      </a:r>
                      <a:endParaRPr lang="en-SG" sz="1500" b="0" i="0" u="none" strike="noStrike">
                        <a:solidFill>
                          <a:srgbClr val="000000"/>
                        </a:solidFill>
                        <a:effectLst/>
                        <a:latin typeface="+mn-lt"/>
                      </a:endParaRPr>
                    </a:p>
                  </a:txBody>
                  <a:tcPr marL="3974" marR="3974" marT="3974" marB="0">
                    <a:solidFill>
                      <a:srgbClr val="FFCCCC"/>
                    </a:solidFill>
                  </a:tcPr>
                </a:tc>
                <a:tc>
                  <a:txBody>
                    <a:bodyPr/>
                    <a:lstStyle/>
                    <a:p>
                      <a:pPr algn="l" fontAlgn="t"/>
                      <a:r>
                        <a:rPr lang="en-SG" sz="1500" u="none" strike="noStrike">
                          <a:effectLst/>
                          <a:latin typeface="+mn-lt"/>
                        </a:rPr>
                        <a:t>NAME</a:t>
                      </a:r>
                      <a:endParaRPr lang="en-SG" sz="1500" b="0" i="0" u="none" strike="noStrike">
                        <a:solidFill>
                          <a:srgbClr val="000000"/>
                        </a:solidFill>
                        <a:effectLst/>
                        <a:latin typeface="+mn-lt"/>
                      </a:endParaRPr>
                    </a:p>
                  </a:txBody>
                  <a:tcPr marL="3974" marR="3974" marT="3974" marB="0">
                    <a:solidFill>
                      <a:srgbClr val="FFCCCC"/>
                    </a:solidFill>
                  </a:tcPr>
                </a:tc>
                <a:extLst>
                  <a:ext uri="{0D108BD9-81ED-4DB2-BD59-A6C34878D82A}">
                    <a16:rowId xmlns:a16="http://schemas.microsoft.com/office/drawing/2014/main" val="10001"/>
                  </a:ext>
                </a:extLst>
              </a:tr>
              <a:tr h="208726">
                <a:tc>
                  <a:txBody>
                    <a:bodyPr/>
                    <a:lstStyle/>
                    <a:p>
                      <a:pPr algn="l" fontAlgn="t"/>
                      <a:r>
                        <a:rPr lang="en-SG" sz="1500" u="none" strike="noStrike">
                          <a:effectLst/>
                          <a:latin typeface="+mn-lt"/>
                        </a:rPr>
                        <a:t>1</a:t>
                      </a:r>
                      <a:endParaRPr lang="en-SG" sz="1500" b="0" i="0" u="none" strike="noStrike">
                        <a:solidFill>
                          <a:srgbClr val="000000"/>
                        </a:solidFill>
                        <a:effectLst/>
                        <a:latin typeface="+mn-lt"/>
                      </a:endParaRPr>
                    </a:p>
                  </a:txBody>
                  <a:tcPr marL="3974" marR="3974" marT="3974" marB="0">
                    <a:solidFill>
                      <a:srgbClr val="FFCCCC"/>
                    </a:solidFill>
                  </a:tcPr>
                </a:tc>
                <a:tc>
                  <a:txBody>
                    <a:bodyPr/>
                    <a:lstStyle/>
                    <a:p>
                      <a:pPr algn="l" fontAlgn="b"/>
                      <a:r>
                        <a:rPr lang="en-US" sz="1500" b="0" i="0" u="none" strike="noStrike" cap="all" baseline="0">
                          <a:effectLst/>
                          <a:latin typeface="+mn-lt"/>
                        </a:rPr>
                        <a:t>MITZI CHONG LYNN YEN</a:t>
                      </a:r>
                    </a:p>
                  </a:txBody>
                  <a:tcPr marL="9525" marR="9525" marT="9525" marB="0" anchor="b">
                    <a:solidFill>
                      <a:srgbClr val="FFCCCC"/>
                    </a:solidFill>
                  </a:tcPr>
                </a:tc>
                <a:extLst>
                  <a:ext uri="{0D108BD9-81ED-4DB2-BD59-A6C34878D82A}">
                    <a16:rowId xmlns:a16="http://schemas.microsoft.com/office/drawing/2014/main" val="10002"/>
                  </a:ext>
                </a:extLst>
              </a:tr>
              <a:tr h="208726">
                <a:tc>
                  <a:txBody>
                    <a:bodyPr/>
                    <a:lstStyle/>
                    <a:p>
                      <a:pPr algn="l" fontAlgn="t"/>
                      <a:r>
                        <a:rPr lang="en-SG" sz="1500" u="none" strike="noStrike">
                          <a:effectLst/>
                          <a:latin typeface="+mn-lt"/>
                        </a:rPr>
                        <a:t>2</a:t>
                      </a:r>
                      <a:endParaRPr lang="en-SG" sz="1500" b="0" i="0" u="none" strike="noStrike">
                        <a:solidFill>
                          <a:srgbClr val="000000"/>
                        </a:solidFill>
                        <a:effectLst/>
                        <a:latin typeface="+mn-lt"/>
                      </a:endParaRPr>
                    </a:p>
                  </a:txBody>
                  <a:tcPr marL="3974" marR="3974" marT="3974" marB="0">
                    <a:solidFill>
                      <a:srgbClr val="FFCCCC"/>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cap="all" baseline="0">
                          <a:effectLst/>
                          <a:latin typeface="+mn-lt"/>
                        </a:rPr>
                        <a:t>DAI TIANYU</a:t>
                      </a:r>
                    </a:p>
                  </a:txBody>
                  <a:tcPr marL="9525" marR="9525" marT="9525" marB="0" anchor="b">
                    <a:solidFill>
                      <a:srgbClr val="FFCCCC"/>
                    </a:solidFill>
                  </a:tcPr>
                </a:tc>
                <a:extLst>
                  <a:ext uri="{0D108BD9-81ED-4DB2-BD59-A6C34878D82A}">
                    <a16:rowId xmlns:a16="http://schemas.microsoft.com/office/drawing/2014/main" val="10003"/>
                  </a:ext>
                </a:extLst>
              </a:tr>
              <a:tr h="208726">
                <a:tc>
                  <a:txBody>
                    <a:bodyPr/>
                    <a:lstStyle/>
                    <a:p>
                      <a:pPr algn="l" fontAlgn="t"/>
                      <a:r>
                        <a:rPr lang="en-SG" sz="1500" u="none" strike="noStrike">
                          <a:effectLst/>
                          <a:latin typeface="+mn-lt"/>
                        </a:rPr>
                        <a:t>3</a:t>
                      </a:r>
                      <a:endParaRPr lang="en-SG" sz="1500" b="0" i="0" u="none" strike="noStrike">
                        <a:solidFill>
                          <a:srgbClr val="000000"/>
                        </a:solidFill>
                        <a:effectLst/>
                        <a:latin typeface="+mn-lt"/>
                      </a:endParaRPr>
                    </a:p>
                  </a:txBody>
                  <a:tcPr marL="3974" marR="3974" marT="3974" marB="0">
                    <a:solidFill>
                      <a:srgbClr val="FFCCCC"/>
                    </a:solidFill>
                  </a:tcPr>
                </a:tc>
                <a:tc>
                  <a:txBody>
                    <a:bodyPr/>
                    <a:lstStyle/>
                    <a:p>
                      <a:pPr algn="l" fontAlgn="b"/>
                      <a:r>
                        <a:rPr lang="en-US" sz="1500" b="0" i="0" u="none" strike="noStrike" cap="all" baseline="0">
                          <a:effectLst/>
                          <a:latin typeface="+mn-lt"/>
                        </a:rPr>
                        <a:t>KOH MUI HAO, Andy</a:t>
                      </a:r>
                    </a:p>
                  </a:txBody>
                  <a:tcPr marL="9525" marR="9525" marT="9525" marB="0" anchor="b">
                    <a:solidFill>
                      <a:srgbClr val="FFCCCC"/>
                    </a:solidFill>
                  </a:tcPr>
                </a:tc>
                <a:extLst>
                  <a:ext uri="{0D108BD9-81ED-4DB2-BD59-A6C34878D82A}">
                    <a16:rowId xmlns:a16="http://schemas.microsoft.com/office/drawing/2014/main" val="10004"/>
                  </a:ext>
                </a:extLst>
              </a:tr>
              <a:tr h="208726">
                <a:tc>
                  <a:txBody>
                    <a:bodyPr/>
                    <a:lstStyle/>
                    <a:p>
                      <a:pPr algn="l" fontAlgn="t"/>
                      <a:r>
                        <a:rPr lang="en-SG" sz="1500" u="none" strike="noStrike">
                          <a:effectLst/>
                          <a:latin typeface="+mn-lt"/>
                        </a:rPr>
                        <a:t>4</a:t>
                      </a:r>
                      <a:endParaRPr lang="en-SG" sz="1500" b="0" i="0" u="none" strike="noStrike">
                        <a:solidFill>
                          <a:srgbClr val="000000"/>
                        </a:solidFill>
                        <a:effectLst/>
                        <a:latin typeface="+mn-lt"/>
                      </a:endParaRPr>
                    </a:p>
                  </a:txBody>
                  <a:tcPr marL="3974" marR="3974" marT="3974" marB="0">
                    <a:solidFill>
                      <a:srgbClr val="FFCCCC"/>
                    </a:solidFill>
                  </a:tcPr>
                </a:tc>
                <a:tc>
                  <a:txBody>
                    <a:bodyPr/>
                    <a:lstStyle/>
                    <a:p>
                      <a:pPr algn="l" fontAlgn="b"/>
                      <a:r>
                        <a:rPr lang="en-US" sz="1500" b="0" i="0" u="none" strike="noStrike" cap="all" baseline="0">
                          <a:effectLst/>
                          <a:latin typeface="+mn-lt"/>
                        </a:rPr>
                        <a:t>ZIV LOW EN HAO</a:t>
                      </a:r>
                    </a:p>
                  </a:txBody>
                  <a:tcPr marL="9525" marR="9525" marT="9525" marB="0" anchor="b">
                    <a:solidFill>
                      <a:srgbClr val="FFCCCC"/>
                    </a:solidFill>
                  </a:tcPr>
                </a:tc>
                <a:extLst>
                  <a:ext uri="{0D108BD9-81ED-4DB2-BD59-A6C34878D82A}">
                    <a16:rowId xmlns:a16="http://schemas.microsoft.com/office/drawing/2014/main" val="10005"/>
                  </a:ext>
                </a:extLst>
              </a:tr>
              <a:tr h="208726">
                <a:tc>
                  <a:txBody>
                    <a:bodyPr/>
                    <a:lstStyle/>
                    <a:p>
                      <a:pPr algn="l" fontAlgn="t"/>
                      <a:r>
                        <a:rPr lang="en-SG" sz="1500" b="0" i="0" u="none" strike="noStrike">
                          <a:solidFill>
                            <a:srgbClr val="000000"/>
                          </a:solidFill>
                          <a:effectLst/>
                          <a:latin typeface="+mn-lt"/>
                        </a:rPr>
                        <a:t>5</a:t>
                      </a:r>
                    </a:p>
                  </a:txBody>
                  <a:tcPr marL="3974" marR="3974" marT="3974" marB="0">
                    <a:solidFill>
                      <a:srgbClr val="FFCCCC"/>
                    </a:solidFill>
                  </a:tcPr>
                </a:tc>
                <a:tc>
                  <a:txBody>
                    <a:bodyPr/>
                    <a:lstStyle/>
                    <a:p>
                      <a:pPr algn="l" fontAlgn="b"/>
                      <a:r>
                        <a:rPr lang="en-US" sz="1500" b="0" i="0" u="none" strike="noStrike" cap="all" baseline="0">
                          <a:effectLst/>
                          <a:latin typeface="+mn-lt"/>
                        </a:rPr>
                        <a:t>NIKHIL MENON</a:t>
                      </a:r>
                    </a:p>
                  </a:txBody>
                  <a:tcPr marL="9525" marR="9525" marT="9525" marB="0" anchor="b">
                    <a:solidFill>
                      <a:srgbClr val="FFCCCC"/>
                    </a:solidFill>
                  </a:tcPr>
                </a:tc>
                <a:extLst>
                  <a:ext uri="{0D108BD9-81ED-4DB2-BD59-A6C34878D82A}">
                    <a16:rowId xmlns:a16="http://schemas.microsoft.com/office/drawing/2014/main" val="2916874365"/>
                  </a:ext>
                </a:extLst>
              </a:tr>
              <a:tr h="208726">
                <a:tc>
                  <a:txBody>
                    <a:bodyPr/>
                    <a:lstStyle/>
                    <a:p>
                      <a:pPr algn="l" fontAlgn="t"/>
                      <a:r>
                        <a:rPr lang="en-SG" sz="1500" b="0" i="0" u="none" strike="noStrike">
                          <a:solidFill>
                            <a:srgbClr val="000000"/>
                          </a:solidFill>
                          <a:effectLst/>
                          <a:latin typeface="+mn-lt"/>
                        </a:rPr>
                        <a:t>6</a:t>
                      </a:r>
                    </a:p>
                  </a:txBody>
                  <a:tcPr marL="3974" marR="3974" marT="3974" marB="0">
                    <a:solidFill>
                      <a:srgbClr val="FFCCCC"/>
                    </a:solidFill>
                  </a:tcPr>
                </a:tc>
                <a:tc>
                  <a:txBody>
                    <a:bodyPr/>
                    <a:lstStyle/>
                    <a:p>
                      <a:pPr algn="l" fontAlgn="b"/>
                      <a:r>
                        <a:rPr lang="en-US" sz="1500" b="0" i="0" u="none" strike="noStrike" cap="all" baseline="0" err="1">
                          <a:effectLst/>
                          <a:latin typeface="+mn-lt"/>
                        </a:rPr>
                        <a:t>Premsanjith</a:t>
                      </a:r>
                      <a:r>
                        <a:rPr lang="en-US" sz="1500" b="0" i="0" u="none" strike="noStrike" cap="all" baseline="0">
                          <a:effectLst/>
                          <a:latin typeface="+mn-lt"/>
                        </a:rPr>
                        <a:t> Subramani</a:t>
                      </a:r>
                    </a:p>
                  </a:txBody>
                  <a:tcPr marL="9525" marR="9525" marT="9525" marB="0" anchor="b">
                    <a:solidFill>
                      <a:srgbClr val="FFCCCC"/>
                    </a:solidFill>
                  </a:tcPr>
                </a:tc>
                <a:extLst>
                  <a:ext uri="{0D108BD9-81ED-4DB2-BD59-A6C34878D82A}">
                    <a16:rowId xmlns:a16="http://schemas.microsoft.com/office/drawing/2014/main" val="3141616379"/>
                  </a:ext>
                </a:extLst>
              </a:tr>
              <a:tr h="208726">
                <a:tc>
                  <a:txBody>
                    <a:bodyPr/>
                    <a:lstStyle/>
                    <a:p>
                      <a:pPr algn="l" fontAlgn="t"/>
                      <a:r>
                        <a:rPr lang="en-SG" sz="1500" b="0" i="0" u="none" strike="noStrike">
                          <a:solidFill>
                            <a:srgbClr val="000000"/>
                          </a:solidFill>
                          <a:effectLst/>
                          <a:latin typeface="+mn-lt"/>
                        </a:rPr>
                        <a:t>7</a:t>
                      </a:r>
                    </a:p>
                  </a:txBody>
                  <a:tcPr marL="3974" marR="3974" marT="3974" marB="0">
                    <a:solidFill>
                      <a:srgbClr val="FFCCCC"/>
                    </a:solidFill>
                  </a:tcPr>
                </a:tc>
                <a:tc>
                  <a:txBody>
                    <a:bodyPr/>
                    <a:lstStyle/>
                    <a:p>
                      <a:pPr algn="l" fontAlgn="b"/>
                      <a:r>
                        <a:rPr lang="en-US" sz="1500" b="0" i="0" u="none" strike="noStrike">
                          <a:effectLst/>
                          <a:latin typeface="+mn-lt"/>
                        </a:rPr>
                        <a:t>SEAH YANG RONG</a:t>
                      </a:r>
                    </a:p>
                  </a:txBody>
                  <a:tcPr marL="9525" marR="9525" marT="9525" marB="0" anchor="b">
                    <a:solidFill>
                      <a:srgbClr val="FFCCCC"/>
                    </a:solidFill>
                  </a:tcPr>
                </a:tc>
                <a:extLst>
                  <a:ext uri="{0D108BD9-81ED-4DB2-BD59-A6C34878D82A}">
                    <a16:rowId xmlns:a16="http://schemas.microsoft.com/office/drawing/2014/main" val="3393755234"/>
                  </a:ext>
                </a:extLst>
              </a:tr>
              <a:tr h="202704">
                <a:tc>
                  <a:txBody>
                    <a:bodyPr/>
                    <a:lstStyle/>
                    <a:p>
                      <a:pPr algn="l" fontAlgn="t"/>
                      <a:endParaRPr lang="en-SG" sz="1600" b="0" i="0" u="none" strike="noStrike">
                        <a:solidFill>
                          <a:srgbClr val="000000"/>
                        </a:solidFill>
                        <a:effectLst/>
                        <a:latin typeface="+mn-lt"/>
                      </a:endParaRPr>
                    </a:p>
                  </a:txBody>
                  <a:tcPr marL="3974" marR="3974" marT="3974" marB="0">
                    <a:noFill/>
                  </a:tcPr>
                </a:tc>
                <a:tc>
                  <a:txBody>
                    <a:bodyPr/>
                    <a:lstStyle/>
                    <a:p>
                      <a:pPr algn="l" fontAlgn="t"/>
                      <a:endParaRPr lang="en-US" sz="1600" b="0" i="0" u="none" strike="noStrike">
                        <a:solidFill>
                          <a:srgbClr val="000000"/>
                        </a:solidFill>
                        <a:effectLst/>
                        <a:latin typeface="+mn-lt"/>
                      </a:endParaRPr>
                    </a:p>
                  </a:txBody>
                  <a:tcPr marL="3974" marR="3974" marT="3974" marB="0">
                    <a:noFill/>
                  </a:tcPr>
                </a:tc>
                <a:extLst>
                  <a:ext uri="{0D108BD9-81ED-4DB2-BD59-A6C34878D82A}">
                    <a16:rowId xmlns:a16="http://schemas.microsoft.com/office/drawing/2014/main" val="10006"/>
                  </a:ext>
                </a:extLst>
              </a:tr>
              <a:tr h="202704">
                <a:tc gridSpan="2">
                  <a:txBody>
                    <a:bodyPr/>
                    <a:lstStyle/>
                    <a:p>
                      <a:pPr algn="l" fontAlgn="t"/>
                      <a:r>
                        <a:rPr lang="en-SG" sz="1600" b="1" u="none" strike="noStrike">
                          <a:effectLst/>
                          <a:latin typeface="+mn-lt"/>
                        </a:rPr>
                        <a:t>Group 2</a:t>
                      </a:r>
                      <a:endParaRPr lang="en-SG" sz="1600" b="1" i="0" u="none" strike="noStrike">
                        <a:solidFill>
                          <a:srgbClr val="000000"/>
                        </a:solidFill>
                        <a:effectLst/>
                        <a:latin typeface="+mn-lt"/>
                      </a:endParaRPr>
                    </a:p>
                  </a:txBody>
                  <a:tcPr marL="3974" marR="3974" marT="3974" marB="0">
                    <a:solidFill>
                      <a:srgbClr val="92D050"/>
                    </a:solidFill>
                  </a:tcPr>
                </a:tc>
                <a:tc hMerge="1">
                  <a:txBody>
                    <a:bodyPr/>
                    <a:lstStyle/>
                    <a:p>
                      <a:pPr algn="l" fontAlgn="t"/>
                      <a:endParaRPr lang="en-SG" sz="1800" b="0" i="0" u="none" strike="noStrike">
                        <a:solidFill>
                          <a:srgbClr val="000000"/>
                        </a:solidFill>
                        <a:effectLst/>
                        <a:latin typeface="+mn-lt"/>
                      </a:endParaRPr>
                    </a:p>
                  </a:txBody>
                  <a:tcPr marL="3974" marR="3974" marT="3974" marB="0"/>
                </a:tc>
                <a:extLst>
                  <a:ext uri="{0D108BD9-81ED-4DB2-BD59-A6C34878D82A}">
                    <a16:rowId xmlns:a16="http://schemas.microsoft.com/office/drawing/2014/main" val="10007"/>
                  </a:ext>
                </a:extLst>
              </a:tr>
              <a:tr h="226472">
                <a:tc>
                  <a:txBody>
                    <a:bodyPr/>
                    <a:lstStyle/>
                    <a:p>
                      <a:pPr algn="l" fontAlgn="t"/>
                      <a:r>
                        <a:rPr lang="en-SG" sz="1500" u="none" strike="noStrike">
                          <a:effectLst/>
                          <a:latin typeface="+mn-lt"/>
                        </a:rPr>
                        <a:t>No.</a:t>
                      </a:r>
                      <a:endParaRPr lang="en-SG" sz="1500" b="0" i="0" u="none" strike="noStrike">
                        <a:solidFill>
                          <a:srgbClr val="000000"/>
                        </a:solidFill>
                        <a:effectLst/>
                        <a:latin typeface="+mn-lt"/>
                      </a:endParaRPr>
                    </a:p>
                  </a:txBody>
                  <a:tcPr marL="3974" marR="3974" marT="3974" marB="0">
                    <a:solidFill>
                      <a:srgbClr val="92D050"/>
                    </a:solidFill>
                  </a:tcPr>
                </a:tc>
                <a:tc>
                  <a:txBody>
                    <a:bodyPr/>
                    <a:lstStyle/>
                    <a:p>
                      <a:pPr algn="l" fontAlgn="t"/>
                      <a:r>
                        <a:rPr lang="en-SG" sz="1500" u="none" strike="noStrike">
                          <a:effectLst/>
                          <a:latin typeface="+mn-lt"/>
                        </a:rPr>
                        <a:t>NAME</a:t>
                      </a:r>
                      <a:endParaRPr lang="en-SG" sz="1500" b="0" i="0" u="none" strike="noStrike">
                        <a:solidFill>
                          <a:srgbClr val="000000"/>
                        </a:solidFill>
                        <a:effectLst/>
                        <a:latin typeface="+mn-lt"/>
                      </a:endParaRPr>
                    </a:p>
                  </a:txBody>
                  <a:tcPr marL="3974" marR="3974" marT="3974" marB="0">
                    <a:solidFill>
                      <a:srgbClr val="92D050"/>
                    </a:solidFill>
                  </a:tcPr>
                </a:tc>
                <a:extLst>
                  <a:ext uri="{0D108BD9-81ED-4DB2-BD59-A6C34878D82A}">
                    <a16:rowId xmlns:a16="http://schemas.microsoft.com/office/drawing/2014/main" val="10008"/>
                  </a:ext>
                </a:extLst>
              </a:tr>
              <a:tr h="208726">
                <a:tc>
                  <a:txBody>
                    <a:bodyPr/>
                    <a:lstStyle/>
                    <a:p>
                      <a:pPr algn="l" fontAlgn="t"/>
                      <a:r>
                        <a:rPr lang="en-SG" sz="1500" u="none" strike="noStrike">
                          <a:effectLst/>
                          <a:latin typeface="+mn-lt"/>
                        </a:rPr>
                        <a:t>1</a:t>
                      </a:r>
                      <a:endParaRPr lang="en-SG" sz="1500" b="0" i="0" u="none" strike="noStrike">
                        <a:solidFill>
                          <a:srgbClr val="000000"/>
                        </a:solidFill>
                        <a:effectLst/>
                        <a:latin typeface="+mn-lt"/>
                      </a:endParaRPr>
                    </a:p>
                  </a:txBody>
                  <a:tcPr marL="3974" marR="3974" marT="3974" marB="0">
                    <a:solidFill>
                      <a:srgbClr val="92D050"/>
                    </a:solidFill>
                  </a:tcPr>
                </a:tc>
                <a:tc>
                  <a:txBody>
                    <a:bodyPr/>
                    <a:lstStyle/>
                    <a:p>
                      <a:pPr algn="l" fontAlgn="b"/>
                      <a:r>
                        <a:rPr lang="en-US" sz="1500" b="0" i="0" u="none" strike="noStrike">
                          <a:effectLst/>
                          <a:latin typeface="+mn-lt"/>
                        </a:rPr>
                        <a:t>FERNANDO KUMARAGEWATTHAGE RAMODH DEVSHAN</a:t>
                      </a:r>
                    </a:p>
                  </a:txBody>
                  <a:tcPr marL="9525" marR="9525" marT="9525" marB="0" anchor="b">
                    <a:solidFill>
                      <a:srgbClr val="92D050"/>
                    </a:solidFill>
                  </a:tcPr>
                </a:tc>
                <a:extLst>
                  <a:ext uri="{0D108BD9-81ED-4DB2-BD59-A6C34878D82A}">
                    <a16:rowId xmlns:a16="http://schemas.microsoft.com/office/drawing/2014/main" val="10009"/>
                  </a:ext>
                </a:extLst>
              </a:tr>
              <a:tr h="208726">
                <a:tc>
                  <a:txBody>
                    <a:bodyPr/>
                    <a:lstStyle/>
                    <a:p>
                      <a:pPr algn="l" fontAlgn="t"/>
                      <a:r>
                        <a:rPr lang="en-SG" sz="1500" u="none" strike="noStrike">
                          <a:effectLst/>
                          <a:latin typeface="+mn-lt"/>
                        </a:rPr>
                        <a:t>2</a:t>
                      </a:r>
                      <a:endParaRPr lang="en-SG" sz="1500" b="0" i="0" u="none" strike="noStrike">
                        <a:solidFill>
                          <a:srgbClr val="000000"/>
                        </a:solidFill>
                        <a:effectLst/>
                        <a:latin typeface="+mn-lt"/>
                      </a:endParaRPr>
                    </a:p>
                  </a:txBody>
                  <a:tcPr marL="3974" marR="3974" marT="3974" marB="0">
                    <a:solidFill>
                      <a:srgbClr val="92D050"/>
                    </a:solidFill>
                  </a:tcPr>
                </a:tc>
                <a:tc>
                  <a:txBody>
                    <a:bodyPr/>
                    <a:lstStyle/>
                    <a:p>
                      <a:pPr algn="l" fontAlgn="b"/>
                      <a:r>
                        <a:rPr lang="en-US" sz="1500" b="0" i="0" u="none" strike="noStrike">
                          <a:effectLst/>
                          <a:latin typeface="+mn-lt"/>
                        </a:rPr>
                        <a:t>CONSTANCE GAY</a:t>
                      </a:r>
                    </a:p>
                  </a:txBody>
                  <a:tcPr marL="9525" marR="9525" marT="9525" marB="0" anchor="b">
                    <a:solidFill>
                      <a:srgbClr val="92D050"/>
                    </a:solidFill>
                  </a:tcPr>
                </a:tc>
                <a:extLst>
                  <a:ext uri="{0D108BD9-81ED-4DB2-BD59-A6C34878D82A}">
                    <a16:rowId xmlns:a16="http://schemas.microsoft.com/office/drawing/2014/main" val="10010"/>
                  </a:ext>
                </a:extLst>
              </a:tr>
              <a:tr h="208726">
                <a:tc>
                  <a:txBody>
                    <a:bodyPr/>
                    <a:lstStyle/>
                    <a:p>
                      <a:pPr algn="l" fontAlgn="t"/>
                      <a:r>
                        <a:rPr lang="en-SG" sz="1500" u="none" strike="noStrike">
                          <a:effectLst/>
                          <a:latin typeface="+mn-lt"/>
                        </a:rPr>
                        <a:t>3</a:t>
                      </a:r>
                      <a:endParaRPr lang="en-SG" sz="1500" b="0" i="0" u="none" strike="noStrike">
                        <a:solidFill>
                          <a:srgbClr val="000000"/>
                        </a:solidFill>
                        <a:effectLst/>
                        <a:latin typeface="+mn-lt"/>
                      </a:endParaRPr>
                    </a:p>
                  </a:txBody>
                  <a:tcPr marL="3974" marR="3974" marT="3974" marB="0">
                    <a:solidFill>
                      <a:srgbClr val="92D050"/>
                    </a:solidFill>
                  </a:tcPr>
                </a:tc>
                <a:tc>
                  <a:txBody>
                    <a:bodyPr/>
                    <a:lstStyle/>
                    <a:p>
                      <a:pPr algn="l" fontAlgn="b"/>
                      <a:r>
                        <a:rPr lang="en-US" sz="1500" b="0" i="0" u="none" strike="noStrike">
                          <a:effectLst/>
                          <a:latin typeface="+mn-lt"/>
                        </a:rPr>
                        <a:t>ARITEJH GOIL KR</a:t>
                      </a:r>
                    </a:p>
                  </a:txBody>
                  <a:tcPr marL="9525" marR="9525" marT="9525" marB="0" anchor="b">
                    <a:solidFill>
                      <a:srgbClr val="92D050"/>
                    </a:solidFill>
                  </a:tcPr>
                </a:tc>
                <a:extLst>
                  <a:ext uri="{0D108BD9-81ED-4DB2-BD59-A6C34878D82A}">
                    <a16:rowId xmlns:a16="http://schemas.microsoft.com/office/drawing/2014/main" val="10011"/>
                  </a:ext>
                </a:extLst>
              </a:tr>
              <a:tr h="0">
                <a:tc>
                  <a:txBody>
                    <a:bodyPr/>
                    <a:lstStyle/>
                    <a:p>
                      <a:pPr algn="l" fontAlgn="t"/>
                      <a:r>
                        <a:rPr lang="en-SG" sz="1500" u="none" strike="noStrike">
                          <a:effectLst/>
                          <a:latin typeface="+mn-lt"/>
                        </a:rPr>
                        <a:t>4</a:t>
                      </a:r>
                      <a:endParaRPr lang="en-SG" sz="1500" b="0" i="0" u="none" strike="noStrike">
                        <a:solidFill>
                          <a:srgbClr val="000000"/>
                        </a:solidFill>
                        <a:effectLst/>
                        <a:latin typeface="+mn-lt"/>
                      </a:endParaRPr>
                    </a:p>
                  </a:txBody>
                  <a:tcPr marL="3974" marR="3974" marT="3974" marB="0">
                    <a:solidFill>
                      <a:srgbClr val="92D050"/>
                    </a:solidFill>
                  </a:tcPr>
                </a:tc>
                <a:tc>
                  <a:txBody>
                    <a:bodyPr/>
                    <a:lstStyle/>
                    <a:p>
                      <a:pPr algn="l" fontAlgn="b"/>
                      <a:r>
                        <a:rPr lang="en-US" sz="1500" b="0" i="0" u="none" strike="noStrike">
                          <a:effectLst/>
                          <a:latin typeface="+mn-lt"/>
                        </a:rPr>
                        <a:t>SAI TEJASWI GUDIDENI</a:t>
                      </a:r>
                    </a:p>
                  </a:txBody>
                  <a:tcPr marL="9525" marR="9525" marT="9525" marB="0" anchor="b">
                    <a:solidFill>
                      <a:srgbClr val="92D050"/>
                    </a:solidFill>
                  </a:tcPr>
                </a:tc>
                <a:extLst>
                  <a:ext uri="{0D108BD9-81ED-4DB2-BD59-A6C34878D82A}">
                    <a16:rowId xmlns:a16="http://schemas.microsoft.com/office/drawing/2014/main" val="10012"/>
                  </a:ext>
                </a:extLst>
              </a:tr>
              <a:tr h="208726">
                <a:tc>
                  <a:txBody>
                    <a:bodyPr/>
                    <a:lstStyle/>
                    <a:p>
                      <a:pPr algn="l" fontAlgn="t"/>
                      <a:r>
                        <a:rPr lang="en-SG" sz="1500" b="0" i="0" u="none" strike="noStrike">
                          <a:solidFill>
                            <a:srgbClr val="000000"/>
                          </a:solidFill>
                          <a:effectLst/>
                          <a:latin typeface="+mn-lt"/>
                        </a:rPr>
                        <a:t>5</a:t>
                      </a:r>
                    </a:p>
                  </a:txBody>
                  <a:tcPr marL="3974" marR="3974" marT="3974" marB="0">
                    <a:solidFill>
                      <a:srgbClr val="92D050"/>
                    </a:solidFill>
                  </a:tcPr>
                </a:tc>
                <a:tc>
                  <a:txBody>
                    <a:bodyPr/>
                    <a:lstStyle/>
                    <a:p>
                      <a:pPr algn="l" fontAlgn="t"/>
                      <a:r>
                        <a:rPr lang="en-US" sz="1500" b="0" i="0" u="none" strike="noStrike">
                          <a:effectLst/>
                          <a:latin typeface="+mn-lt"/>
                        </a:rPr>
                        <a:t>TAN JIA JUN BRYAN</a:t>
                      </a:r>
                    </a:p>
                  </a:txBody>
                  <a:tcPr marL="9525" marR="9525" marT="9525" marB="0">
                    <a:solidFill>
                      <a:srgbClr val="92D050"/>
                    </a:solidFill>
                  </a:tcPr>
                </a:tc>
                <a:extLst>
                  <a:ext uri="{0D108BD9-81ED-4DB2-BD59-A6C34878D82A}">
                    <a16:rowId xmlns:a16="http://schemas.microsoft.com/office/drawing/2014/main" val="145560133"/>
                  </a:ext>
                </a:extLst>
              </a:tr>
              <a:tr h="208726">
                <a:tc>
                  <a:txBody>
                    <a:bodyPr/>
                    <a:lstStyle/>
                    <a:p>
                      <a:pPr algn="l" fontAlgn="t"/>
                      <a:r>
                        <a:rPr lang="en-SG" sz="1500" b="0" i="0" u="none" strike="noStrike">
                          <a:solidFill>
                            <a:srgbClr val="000000"/>
                          </a:solidFill>
                          <a:effectLst/>
                          <a:latin typeface="+mn-lt"/>
                        </a:rPr>
                        <a:t>6</a:t>
                      </a:r>
                    </a:p>
                  </a:txBody>
                  <a:tcPr marL="3974" marR="3974" marT="3974" marB="0">
                    <a:solidFill>
                      <a:srgbClr val="92D050"/>
                    </a:solidFill>
                  </a:tcPr>
                </a:tc>
                <a:tc>
                  <a:txBody>
                    <a:bodyPr/>
                    <a:lstStyle/>
                    <a:p>
                      <a:pPr algn="l" fontAlgn="t"/>
                      <a:r>
                        <a:rPr lang="en-US" sz="1500" b="0" i="0" u="none" strike="noStrike" cap="all" baseline="0">
                          <a:effectLst/>
                          <a:latin typeface="+mn-lt"/>
                        </a:rPr>
                        <a:t>TAN YAN WEE, RAYNER</a:t>
                      </a:r>
                    </a:p>
                  </a:txBody>
                  <a:tcPr marL="9525" marR="9525" marT="9525" marB="0">
                    <a:solidFill>
                      <a:srgbClr val="92D050"/>
                    </a:solidFill>
                  </a:tcPr>
                </a:tc>
                <a:extLst>
                  <a:ext uri="{0D108BD9-81ED-4DB2-BD59-A6C34878D82A}">
                    <a16:rowId xmlns:a16="http://schemas.microsoft.com/office/drawing/2014/main" val="3666501146"/>
                  </a:ext>
                </a:extLst>
              </a:tr>
              <a:tr h="208726">
                <a:tc>
                  <a:txBody>
                    <a:bodyPr/>
                    <a:lstStyle/>
                    <a:p>
                      <a:pPr algn="l" fontAlgn="t"/>
                      <a:r>
                        <a:rPr lang="en-SG" sz="1500" b="0" i="0" u="none" strike="noStrike">
                          <a:solidFill>
                            <a:srgbClr val="000000"/>
                          </a:solidFill>
                          <a:effectLst/>
                          <a:latin typeface="+mn-lt"/>
                        </a:rPr>
                        <a:t>7</a:t>
                      </a:r>
                    </a:p>
                  </a:txBody>
                  <a:tcPr marL="3974" marR="3974" marT="3974" marB="0">
                    <a:solidFill>
                      <a:srgbClr val="92D050"/>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b="0" i="0" u="none" strike="noStrike" cap="all" baseline="0">
                          <a:effectLst/>
                          <a:latin typeface="+mn-lt"/>
                        </a:rPr>
                        <a:t>Yuen Sheng Hao</a:t>
                      </a:r>
                    </a:p>
                  </a:txBody>
                  <a:tcPr marL="9525" marR="9525" marT="9525" marB="0">
                    <a:solidFill>
                      <a:srgbClr val="92D050"/>
                    </a:solidFill>
                  </a:tcPr>
                </a:tc>
                <a:extLst>
                  <a:ext uri="{0D108BD9-81ED-4DB2-BD59-A6C34878D82A}">
                    <a16:rowId xmlns:a16="http://schemas.microsoft.com/office/drawing/2014/main" val="1240888971"/>
                  </a:ext>
                </a:extLst>
              </a:tr>
              <a:tr h="208726">
                <a:tc gridSpan="2">
                  <a:txBody>
                    <a:bodyPr/>
                    <a:lstStyle/>
                    <a:p>
                      <a:pPr algn="l" fontAlgn="t"/>
                      <a:endParaRPr lang="en-SG" sz="1600" b="0" i="0" u="none" strike="noStrike">
                        <a:solidFill>
                          <a:srgbClr val="000000"/>
                        </a:solidFill>
                        <a:effectLst/>
                        <a:latin typeface="+mn-lt"/>
                      </a:endParaRPr>
                    </a:p>
                  </a:txBody>
                  <a:tcPr marL="3974" marR="3974" marT="3974" marB="0">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a:effectLst/>
                        <a:latin typeface="+mn-lt"/>
                        <a:ea typeface="Calibri" panose="020F0502020204030204" pitchFamily="34" charset="0"/>
                        <a:cs typeface="Times New Roman" panose="02020603050405020304" pitchFamily="18" charset="0"/>
                      </a:endParaRPr>
                    </a:p>
                  </a:txBody>
                  <a:tcPr marL="68580" marR="68580" marT="0" marB="0" anchor="b">
                    <a:solidFill>
                      <a:srgbClr val="CCFFCC"/>
                    </a:solidFill>
                  </a:tcPr>
                </a:tc>
                <a:extLst>
                  <a:ext uri="{0D108BD9-81ED-4DB2-BD59-A6C34878D82A}">
                    <a16:rowId xmlns:a16="http://schemas.microsoft.com/office/drawing/2014/main" val="1578651020"/>
                  </a:ext>
                </a:extLst>
              </a:tr>
            </a:tbl>
          </a:graphicData>
        </a:graphic>
      </p:graphicFrame>
      <p:graphicFrame>
        <p:nvGraphicFramePr>
          <p:cNvPr id="2" name="Table 1">
            <a:extLst>
              <a:ext uri="{FF2B5EF4-FFF2-40B4-BE49-F238E27FC236}">
                <a16:creationId xmlns:a16="http://schemas.microsoft.com/office/drawing/2014/main" id="{2FC1E242-87C6-409B-A715-8D426694C71F}"/>
              </a:ext>
            </a:extLst>
          </p:cNvPr>
          <p:cNvGraphicFramePr>
            <a:graphicFrameLocks noGrp="1"/>
          </p:cNvGraphicFramePr>
          <p:nvPr>
            <p:extLst>
              <p:ext uri="{D42A27DB-BD31-4B8C-83A1-F6EECF244321}">
                <p14:modId xmlns:p14="http://schemas.microsoft.com/office/powerpoint/2010/main" val="3555963662"/>
              </p:ext>
            </p:extLst>
          </p:nvPr>
        </p:nvGraphicFramePr>
        <p:xfrm>
          <a:off x="4203623" y="785665"/>
          <a:ext cx="3859221" cy="4532043"/>
        </p:xfrm>
        <a:graphic>
          <a:graphicData uri="http://schemas.openxmlformats.org/drawingml/2006/table">
            <a:tbl>
              <a:tblPr>
                <a:tableStyleId>{5C22544A-7EE6-4342-B048-85BDC9FD1C3A}</a:tableStyleId>
              </a:tblPr>
              <a:tblGrid>
                <a:gridCol w="419235">
                  <a:extLst>
                    <a:ext uri="{9D8B030D-6E8A-4147-A177-3AD203B41FA5}">
                      <a16:colId xmlns:a16="http://schemas.microsoft.com/office/drawing/2014/main" val="1362775367"/>
                    </a:ext>
                  </a:extLst>
                </a:gridCol>
                <a:gridCol w="3439986">
                  <a:extLst>
                    <a:ext uri="{9D8B030D-6E8A-4147-A177-3AD203B41FA5}">
                      <a16:colId xmlns:a16="http://schemas.microsoft.com/office/drawing/2014/main" val="2665941615"/>
                    </a:ext>
                  </a:extLst>
                </a:gridCol>
              </a:tblGrid>
              <a:tr h="208726">
                <a:tc gridSpan="2">
                  <a:txBody>
                    <a:bodyPr/>
                    <a:lstStyle/>
                    <a:p>
                      <a:pPr algn="l" fontAlgn="t"/>
                      <a:r>
                        <a:rPr lang="en-SG" sz="1600" b="1" i="0" u="none" strike="noStrike">
                          <a:solidFill>
                            <a:srgbClr val="000000"/>
                          </a:solidFill>
                          <a:effectLst/>
                          <a:latin typeface="+mn-lt"/>
                        </a:rPr>
                        <a:t>Group 3</a:t>
                      </a:r>
                    </a:p>
                  </a:txBody>
                  <a:tcPr marL="3974" marR="3974" marT="3974" marB="0">
                    <a:solidFill>
                      <a:srgbClr val="FF99FF"/>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a:effectLst/>
                        <a:latin typeface="+mn-lt"/>
                        <a:ea typeface="Calibri" panose="020F0502020204030204" pitchFamily="34" charset="0"/>
                        <a:cs typeface="Times New Roman" panose="02020603050405020304" pitchFamily="18" charset="0"/>
                      </a:endParaRPr>
                    </a:p>
                  </a:txBody>
                  <a:tcPr marL="68580" marR="68580" marT="0" marB="0" anchor="b">
                    <a:solidFill>
                      <a:srgbClr val="CCFFCC"/>
                    </a:solidFill>
                  </a:tcPr>
                </a:tc>
                <a:extLst>
                  <a:ext uri="{0D108BD9-81ED-4DB2-BD59-A6C34878D82A}">
                    <a16:rowId xmlns:a16="http://schemas.microsoft.com/office/drawing/2014/main" val="3051855443"/>
                  </a:ext>
                </a:extLst>
              </a:tr>
              <a:tr h="208726">
                <a:tc>
                  <a:txBody>
                    <a:bodyPr/>
                    <a:lstStyle/>
                    <a:p>
                      <a:pPr algn="l" fontAlgn="t"/>
                      <a:r>
                        <a:rPr lang="en-SG" sz="1500" u="none" strike="noStrike">
                          <a:effectLst/>
                          <a:latin typeface="+mn-lt"/>
                        </a:rPr>
                        <a:t>No.</a:t>
                      </a:r>
                      <a:endParaRPr lang="en-SG" sz="1500" b="0" i="0" u="none" strike="noStrike">
                        <a:solidFill>
                          <a:srgbClr val="000000"/>
                        </a:solidFill>
                        <a:effectLst/>
                        <a:latin typeface="+mn-lt"/>
                      </a:endParaRPr>
                    </a:p>
                  </a:txBody>
                  <a:tcPr marL="3974" marR="3974" marT="3974" marB="0">
                    <a:solidFill>
                      <a:srgbClr val="FF99FF"/>
                    </a:solidFill>
                  </a:tcPr>
                </a:tc>
                <a:tc>
                  <a:txBody>
                    <a:bodyPr/>
                    <a:lstStyle/>
                    <a:p>
                      <a:pPr algn="l" fontAlgn="t"/>
                      <a:r>
                        <a:rPr lang="en-SG" sz="1500" u="none" strike="noStrike">
                          <a:effectLst/>
                          <a:latin typeface="+mn-lt"/>
                        </a:rPr>
                        <a:t>NAME</a:t>
                      </a:r>
                      <a:endParaRPr lang="en-SG" sz="1500" b="0" i="0" u="none" strike="noStrike">
                        <a:solidFill>
                          <a:srgbClr val="000000"/>
                        </a:solidFill>
                        <a:effectLst/>
                        <a:latin typeface="+mn-lt"/>
                      </a:endParaRPr>
                    </a:p>
                  </a:txBody>
                  <a:tcPr marL="3974" marR="3974" marT="3974" marB="0">
                    <a:solidFill>
                      <a:srgbClr val="FF99FF"/>
                    </a:solidFill>
                  </a:tcPr>
                </a:tc>
                <a:extLst>
                  <a:ext uri="{0D108BD9-81ED-4DB2-BD59-A6C34878D82A}">
                    <a16:rowId xmlns:a16="http://schemas.microsoft.com/office/drawing/2014/main" val="2800920807"/>
                  </a:ext>
                </a:extLst>
              </a:tr>
              <a:tr h="208726">
                <a:tc>
                  <a:txBody>
                    <a:bodyPr/>
                    <a:lstStyle/>
                    <a:p>
                      <a:pPr algn="l" fontAlgn="t"/>
                      <a:r>
                        <a:rPr lang="en-SG" sz="1500" b="0" i="0" u="none" strike="noStrike">
                          <a:solidFill>
                            <a:srgbClr val="000000"/>
                          </a:solidFill>
                          <a:effectLst/>
                          <a:latin typeface="+mn-lt"/>
                        </a:rPr>
                        <a:t>1</a:t>
                      </a:r>
                    </a:p>
                  </a:txBody>
                  <a:tcPr marL="3974" marR="3974" marT="3974" marB="0">
                    <a:solidFill>
                      <a:srgbClr val="FF99FF"/>
                    </a:solidFill>
                  </a:tcPr>
                </a:tc>
                <a:tc>
                  <a:txBody>
                    <a:bodyPr/>
                    <a:lstStyle/>
                    <a:p>
                      <a:pPr algn="l" fontAlgn="b"/>
                      <a:r>
                        <a:rPr lang="en-US" sz="1500" b="0" i="0" u="none" strike="noStrike">
                          <a:effectLst/>
                          <a:latin typeface="+mn-lt"/>
                        </a:rPr>
                        <a:t>GOH KHENG XI, JEVAN</a:t>
                      </a:r>
                    </a:p>
                  </a:txBody>
                  <a:tcPr marL="9525" marR="9525" marT="9525" marB="0" anchor="b">
                    <a:solidFill>
                      <a:srgbClr val="FF99FF"/>
                    </a:solidFill>
                  </a:tcPr>
                </a:tc>
                <a:extLst>
                  <a:ext uri="{0D108BD9-81ED-4DB2-BD59-A6C34878D82A}">
                    <a16:rowId xmlns:a16="http://schemas.microsoft.com/office/drawing/2014/main" val="2723748291"/>
                  </a:ext>
                </a:extLst>
              </a:tr>
              <a:tr h="208726">
                <a:tc>
                  <a:txBody>
                    <a:bodyPr/>
                    <a:lstStyle/>
                    <a:p>
                      <a:pPr algn="l" fontAlgn="t"/>
                      <a:r>
                        <a:rPr lang="en-SG" sz="1500" b="0" i="0" u="none" strike="noStrike">
                          <a:solidFill>
                            <a:srgbClr val="000000"/>
                          </a:solidFill>
                          <a:effectLst/>
                          <a:latin typeface="+mn-lt"/>
                        </a:rPr>
                        <a:t>2</a:t>
                      </a:r>
                    </a:p>
                  </a:txBody>
                  <a:tcPr marL="3974" marR="3974" marT="3974" marB="0">
                    <a:solidFill>
                      <a:srgbClr val="FF99FF"/>
                    </a:solidFill>
                  </a:tcPr>
                </a:tc>
                <a:tc>
                  <a:txBody>
                    <a:bodyPr/>
                    <a:lstStyle/>
                    <a:p>
                      <a:pPr algn="l" fontAlgn="b"/>
                      <a:r>
                        <a:rPr lang="en-US" sz="1500" b="0" i="0" u="none" strike="noStrike" cap="all" baseline="0">
                          <a:effectLst/>
                          <a:latin typeface="+mn-lt"/>
                        </a:rPr>
                        <a:t>Lee An Min, Amanda</a:t>
                      </a:r>
                    </a:p>
                  </a:txBody>
                  <a:tcPr marL="9525" marR="9525" marT="9525" marB="0" anchor="b">
                    <a:solidFill>
                      <a:srgbClr val="FF99FF"/>
                    </a:solidFill>
                  </a:tcPr>
                </a:tc>
                <a:extLst>
                  <a:ext uri="{0D108BD9-81ED-4DB2-BD59-A6C34878D82A}">
                    <a16:rowId xmlns:a16="http://schemas.microsoft.com/office/drawing/2014/main" val="993111978"/>
                  </a:ext>
                </a:extLst>
              </a:tr>
              <a:tr h="208726">
                <a:tc>
                  <a:txBody>
                    <a:bodyPr/>
                    <a:lstStyle/>
                    <a:p>
                      <a:pPr algn="l" fontAlgn="t"/>
                      <a:r>
                        <a:rPr lang="en-SG" sz="1500" b="0" i="0" u="none" strike="noStrike">
                          <a:solidFill>
                            <a:srgbClr val="000000"/>
                          </a:solidFill>
                          <a:effectLst/>
                          <a:latin typeface="+mn-lt"/>
                        </a:rPr>
                        <a:t>3</a:t>
                      </a:r>
                    </a:p>
                  </a:txBody>
                  <a:tcPr marL="3974" marR="3974" marT="3974" marB="0">
                    <a:solidFill>
                      <a:srgbClr val="FF99FF"/>
                    </a:solidFill>
                  </a:tcPr>
                </a:tc>
                <a:tc>
                  <a:txBody>
                    <a:bodyPr/>
                    <a:lstStyle/>
                    <a:p>
                      <a:pPr algn="l" fontAlgn="b"/>
                      <a:r>
                        <a:rPr lang="en-US" sz="1500" b="0" i="0" u="none" strike="noStrike">
                          <a:effectLst/>
                          <a:latin typeface="+mn-lt"/>
                        </a:rPr>
                        <a:t>LEE WEI YEE ADRIANNE</a:t>
                      </a:r>
                    </a:p>
                  </a:txBody>
                  <a:tcPr marL="9525" marR="9525" marT="9525" marB="0" anchor="b">
                    <a:solidFill>
                      <a:srgbClr val="FF99FF"/>
                    </a:solidFill>
                  </a:tcPr>
                </a:tc>
                <a:extLst>
                  <a:ext uri="{0D108BD9-81ED-4DB2-BD59-A6C34878D82A}">
                    <a16:rowId xmlns:a16="http://schemas.microsoft.com/office/drawing/2014/main" val="3149606574"/>
                  </a:ext>
                </a:extLst>
              </a:tr>
              <a:tr h="208726">
                <a:tc>
                  <a:txBody>
                    <a:bodyPr/>
                    <a:lstStyle/>
                    <a:p>
                      <a:pPr algn="l" fontAlgn="t"/>
                      <a:r>
                        <a:rPr lang="en-SG" sz="1500" b="0" i="0" u="none" strike="noStrike">
                          <a:solidFill>
                            <a:srgbClr val="000000"/>
                          </a:solidFill>
                          <a:effectLst/>
                          <a:latin typeface="+mn-lt"/>
                        </a:rPr>
                        <a:t>4</a:t>
                      </a:r>
                    </a:p>
                  </a:txBody>
                  <a:tcPr marL="3974" marR="3974" marT="3974" marB="0">
                    <a:solidFill>
                      <a:srgbClr val="FF99FF"/>
                    </a:solidFill>
                  </a:tcPr>
                </a:tc>
                <a:tc>
                  <a:txBody>
                    <a:bodyPr/>
                    <a:lstStyle/>
                    <a:p>
                      <a:pPr algn="l" fontAlgn="t"/>
                      <a:r>
                        <a:rPr lang="en-US" sz="1500" b="0" i="0" u="none" strike="noStrike">
                          <a:effectLst/>
                          <a:latin typeface="+mn-lt"/>
                        </a:rPr>
                        <a:t>LOKE MAY CHEE</a:t>
                      </a:r>
                    </a:p>
                  </a:txBody>
                  <a:tcPr marL="9525" marR="9525" marT="9525" marB="0">
                    <a:solidFill>
                      <a:srgbClr val="FF99FF"/>
                    </a:solidFill>
                  </a:tcPr>
                </a:tc>
                <a:extLst>
                  <a:ext uri="{0D108BD9-81ED-4DB2-BD59-A6C34878D82A}">
                    <a16:rowId xmlns:a16="http://schemas.microsoft.com/office/drawing/2014/main" val="1082175593"/>
                  </a:ext>
                </a:extLst>
              </a:tr>
              <a:tr h="208726">
                <a:tc>
                  <a:txBody>
                    <a:bodyPr/>
                    <a:lstStyle/>
                    <a:p>
                      <a:pPr algn="l" fontAlgn="t"/>
                      <a:r>
                        <a:rPr lang="en-SG" sz="1500" b="0" i="0" u="none" strike="noStrike">
                          <a:solidFill>
                            <a:srgbClr val="000000"/>
                          </a:solidFill>
                          <a:effectLst/>
                          <a:latin typeface="+mn-lt"/>
                        </a:rPr>
                        <a:t>5</a:t>
                      </a:r>
                    </a:p>
                  </a:txBody>
                  <a:tcPr marL="3974" marR="3974" marT="3974" marB="0">
                    <a:solidFill>
                      <a:srgbClr val="FF99FF"/>
                    </a:solidFill>
                  </a:tcPr>
                </a:tc>
                <a:tc>
                  <a:txBody>
                    <a:bodyPr/>
                    <a:lstStyle/>
                    <a:p>
                      <a:pPr algn="l" fontAlgn="b"/>
                      <a:r>
                        <a:rPr lang="en-US" sz="1500" b="0" i="0" u="none" strike="noStrike">
                          <a:effectLst/>
                          <a:latin typeface="+mn-lt"/>
                        </a:rPr>
                        <a:t>MILES SU HAO PENG</a:t>
                      </a:r>
                    </a:p>
                  </a:txBody>
                  <a:tcPr marL="9525" marR="9525" marT="9525" marB="0" anchor="b">
                    <a:solidFill>
                      <a:srgbClr val="FF99FF"/>
                    </a:solidFill>
                  </a:tcPr>
                </a:tc>
                <a:extLst>
                  <a:ext uri="{0D108BD9-81ED-4DB2-BD59-A6C34878D82A}">
                    <a16:rowId xmlns:a16="http://schemas.microsoft.com/office/drawing/2014/main" val="1482959258"/>
                  </a:ext>
                </a:extLst>
              </a:tr>
              <a:tr h="208726">
                <a:tc>
                  <a:txBody>
                    <a:bodyPr/>
                    <a:lstStyle/>
                    <a:p>
                      <a:pPr algn="l" fontAlgn="t"/>
                      <a:r>
                        <a:rPr lang="en-SG" sz="1500" b="0" i="0" u="none" strike="noStrike">
                          <a:solidFill>
                            <a:srgbClr val="000000"/>
                          </a:solidFill>
                          <a:effectLst/>
                          <a:latin typeface="+mn-lt"/>
                        </a:rPr>
                        <a:t>6</a:t>
                      </a:r>
                    </a:p>
                  </a:txBody>
                  <a:tcPr marL="3974" marR="3974" marT="3974" marB="0">
                    <a:solidFill>
                      <a:srgbClr val="FF99FF"/>
                    </a:solidFill>
                  </a:tcPr>
                </a:tc>
                <a:tc>
                  <a:txBody>
                    <a:bodyPr/>
                    <a:lstStyle/>
                    <a:p>
                      <a:pPr algn="l" fontAlgn="b"/>
                      <a:r>
                        <a:rPr lang="en-US" sz="1500" b="0" i="0" u="none" strike="noStrike">
                          <a:effectLst/>
                          <a:latin typeface="+mn-lt"/>
                        </a:rPr>
                        <a:t>THOMAS TAN JUEN KAI</a:t>
                      </a:r>
                    </a:p>
                  </a:txBody>
                  <a:tcPr marL="9525" marR="9525" marT="9525" marB="0" anchor="b">
                    <a:solidFill>
                      <a:srgbClr val="FF99FF"/>
                    </a:solidFill>
                  </a:tcPr>
                </a:tc>
                <a:extLst>
                  <a:ext uri="{0D108BD9-81ED-4DB2-BD59-A6C34878D82A}">
                    <a16:rowId xmlns:a16="http://schemas.microsoft.com/office/drawing/2014/main" val="1888642175"/>
                  </a:ext>
                </a:extLst>
              </a:tr>
              <a:tr h="208726">
                <a:tc>
                  <a:txBody>
                    <a:bodyPr/>
                    <a:lstStyle/>
                    <a:p>
                      <a:pPr algn="l" fontAlgn="t"/>
                      <a:r>
                        <a:rPr lang="en-SG" sz="1500" b="0" i="0" u="none" strike="noStrike">
                          <a:solidFill>
                            <a:srgbClr val="000000"/>
                          </a:solidFill>
                          <a:effectLst/>
                          <a:latin typeface="+mn-lt"/>
                        </a:rPr>
                        <a:t>7</a:t>
                      </a:r>
                    </a:p>
                  </a:txBody>
                  <a:tcPr marL="3974" marR="3974" marT="3974" marB="0">
                    <a:solidFill>
                      <a:srgbClr val="FF99FF"/>
                    </a:solidFill>
                  </a:tcPr>
                </a:tc>
                <a:tc>
                  <a:txBody>
                    <a:bodyPr/>
                    <a:lstStyle/>
                    <a:p>
                      <a:pPr algn="l" fontAlgn="b"/>
                      <a:r>
                        <a:rPr lang="en-US" sz="1500" b="0" i="0" u="none" strike="noStrike">
                          <a:effectLst/>
                          <a:latin typeface="+mn-lt"/>
                        </a:rPr>
                        <a:t>YE JIAYING</a:t>
                      </a:r>
                    </a:p>
                  </a:txBody>
                  <a:tcPr marL="9525" marR="9525" marT="9525" marB="0" anchor="b">
                    <a:solidFill>
                      <a:srgbClr val="FF99FF"/>
                    </a:solidFill>
                  </a:tcPr>
                </a:tc>
                <a:extLst>
                  <a:ext uri="{0D108BD9-81ED-4DB2-BD59-A6C34878D82A}">
                    <a16:rowId xmlns:a16="http://schemas.microsoft.com/office/drawing/2014/main" val="1878353617"/>
                  </a:ext>
                </a:extLst>
              </a:tr>
              <a:tr h="208726">
                <a:tc gridSpan="2">
                  <a:txBody>
                    <a:bodyPr/>
                    <a:lstStyle/>
                    <a:p>
                      <a:pPr algn="l" fontAlgn="t"/>
                      <a:endParaRPr lang="en-SG" sz="1500" b="0" i="0" u="none" strike="noStrike">
                        <a:solidFill>
                          <a:srgbClr val="000000"/>
                        </a:solidFill>
                        <a:effectLst/>
                        <a:latin typeface="+mn-lt"/>
                      </a:endParaRPr>
                    </a:p>
                  </a:txBody>
                  <a:tcPr marL="3974" marR="3974" marT="3974" marB="0">
                    <a:noFill/>
                  </a:tcPr>
                </a:tc>
                <a:tc hMerge="1">
                  <a:txBody>
                    <a:bodyPr/>
                    <a:lstStyle/>
                    <a:p>
                      <a:pPr algn="l" fontAlgn="b"/>
                      <a:endParaRPr lang="en-US" sz="1500" b="0" i="0" u="none" strike="noStrike">
                        <a:effectLst/>
                        <a:latin typeface="+mn-lt"/>
                      </a:endParaRPr>
                    </a:p>
                  </a:txBody>
                  <a:tcPr marL="9525" marR="9525" marT="9525" marB="0" anchor="b">
                    <a:solidFill>
                      <a:srgbClr val="FFCCCC"/>
                    </a:solidFill>
                  </a:tcPr>
                </a:tc>
                <a:extLst>
                  <a:ext uri="{0D108BD9-81ED-4DB2-BD59-A6C34878D82A}">
                    <a16:rowId xmlns:a16="http://schemas.microsoft.com/office/drawing/2014/main" val="3845725011"/>
                  </a:ext>
                </a:extLst>
              </a:tr>
              <a:tr h="208726">
                <a:tc gridSpan="2">
                  <a:txBody>
                    <a:bodyPr/>
                    <a:lstStyle/>
                    <a:p>
                      <a:pPr algn="l" fontAlgn="t"/>
                      <a:r>
                        <a:rPr lang="en-SG" sz="1600" b="1" u="none" strike="noStrike">
                          <a:effectLst/>
                          <a:latin typeface="+mn-lt"/>
                        </a:rPr>
                        <a:t>Group 4</a:t>
                      </a:r>
                      <a:endParaRPr lang="en-SG" sz="1600" b="1" i="0" u="none" strike="noStrike">
                        <a:solidFill>
                          <a:srgbClr val="000000"/>
                        </a:solidFill>
                        <a:effectLst/>
                        <a:latin typeface="+mn-lt"/>
                      </a:endParaRPr>
                    </a:p>
                  </a:txBody>
                  <a:tcPr marL="3974" marR="3974" marT="3974" marB="0">
                    <a:solidFill>
                      <a:srgbClr val="CCECFF"/>
                    </a:solidFill>
                  </a:tcPr>
                </a:tc>
                <a:tc hMerge="1">
                  <a:txBody>
                    <a:bodyPr/>
                    <a:lstStyle/>
                    <a:p>
                      <a:pPr algn="l" fontAlgn="t"/>
                      <a:endParaRPr lang="en-SG" sz="1800" b="0" i="0" u="none" strike="noStrike">
                        <a:solidFill>
                          <a:srgbClr val="000000"/>
                        </a:solidFill>
                        <a:effectLst/>
                        <a:latin typeface="+mn-lt"/>
                      </a:endParaRPr>
                    </a:p>
                  </a:txBody>
                  <a:tcPr marL="3974" marR="3974" marT="3974" marB="0">
                    <a:solidFill>
                      <a:srgbClr val="FFCCCC"/>
                    </a:solidFill>
                  </a:tcPr>
                </a:tc>
                <a:extLst>
                  <a:ext uri="{0D108BD9-81ED-4DB2-BD59-A6C34878D82A}">
                    <a16:rowId xmlns:a16="http://schemas.microsoft.com/office/drawing/2014/main" val="4003784341"/>
                  </a:ext>
                </a:extLst>
              </a:tr>
              <a:tr h="208726">
                <a:tc>
                  <a:txBody>
                    <a:bodyPr/>
                    <a:lstStyle/>
                    <a:p>
                      <a:pPr algn="l" fontAlgn="t"/>
                      <a:r>
                        <a:rPr lang="en-SG" sz="1500" u="none" strike="noStrike">
                          <a:effectLst/>
                          <a:latin typeface="+mn-lt"/>
                        </a:rPr>
                        <a:t>No.</a:t>
                      </a:r>
                      <a:endParaRPr lang="en-SG" sz="1500" b="0" i="0" u="none" strike="noStrike">
                        <a:solidFill>
                          <a:srgbClr val="000000"/>
                        </a:solidFill>
                        <a:effectLst/>
                        <a:latin typeface="+mn-lt"/>
                      </a:endParaRPr>
                    </a:p>
                  </a:txBody>
                  <a:tcPr marL="3974" marR="3974" marT="3974" marB="0">
                    <a:solidFill>
                      <a:srgbClr val="CCECFF"/>
                    </a:solidFill>
                  </a:tcPr>
                </a:tc>
                <a:tc>
                  <a:txBody>
                    <a:bodyPr/>
                    <a:lstStyle/>
                    <a:p>
                      <a:pPr algn="l" fontAlgn="t"/>
                      <a:r>
                        <a:rPr lang="en-SG" sz="1500" u="none" strike="noStrike">
                          <a:effectLst/>
                          <a:latin typeface="+mn-lt"/>
                        </a:rPr>
                        <a:t>NAME</a:t>
                      </a:r>
                      <a:endParaRPr lang="en-SG" sz="1500" b="0" i="0" u="none" strike="noStrike">
                        <a:solidFill>
                          <a:srgbClr val="000000"/>
                        </a:solidFill>
                        <a:effectLst/>
                        <a:latin typeface="+mn-lt"/>
                      </a:endParaRPr>
                    </a:p>
                  </a:txBody>
                  <a:tcPr marL="3974" marR="3974" marT="3974" marB="0">
                    <a:solidFill>
                      <a:srgbClr val="CCECFF"/>
                    </a:solidFill>
                  </a:tcPr>
                </a:tc>
                <a:extLst>
                  <a:ext uri="{0D108BD9-81ED-4DB2-BD59-A6C34878D82A}">
                    <a16:rowId xmlns:a16="http://schemas.microsoft.com/office/drawing/2014/main" val="1778464866"/>
                  </a:ext>
                </a:extLst>
              </a:tr>
              <a:tr h="243068">
                <a:tc>
                  <a:txBody>
                    <a:bodyPr/>
                    <a:lstStyle/>
                    <a:p>
                      <a:pPr algn="l" fontAlgn="t"/>
                      <a:r>
                        <a:rPr lang="en-SG" sz="1500" u="none" strike="noStrike">
                          <a:effectLst/>
                          <a:latin typeface="+mn-lt"/>
                        </a:rPr>
                        <a:t>1</a:t>
                      </a:r>
                      <a:endParaRPr lang="en-SG" sz="1500" b="0" i="0" u="none" strike="noStrike">
                        <a:solidFill>
                          <a:srgbClr val="000000"/>
                        </a:solidFill>
                        <a:effectLst/>
                        <a:latin typeface="+mn-lt"/>
                      </a:endParaRPr>
                    </a:p>
                  </a:txBody>
                  <a:tcPr marL="3974" marR="3974" marT="3974" marB="0">
                    <a:solidFill>
                      <a:srgbClr val="CCECFF"/>
                    </a:solidFill>
                  </a:tcPr>
                </a:tc>
                <a:tc>
                  <a:txBody>
                    <a:bodyPr/>
                    <a:lstStyle/>
                    <a:p>
                      <a:pPr algn="l" fontAlgn="b"/>
                      <a:r>
                        <a:rPr lang="en-US" sz="1500" b="0" i="0" u="none" strike="noStrike" cap="all" baseline="0">
                          <a:effectLst/>
                          <a:latin typeface="+mn-lt"/>
                        </a:rPr>
                        <a:t>ANG Guang Jun Nicholas</a:t>
                      </a:r>
                    </a:p>
                  </a:txBody>
                  <a:tcPr marL="9525" marR="9525" marT="9525" marB="0" anchor="b">
                    <a:solidFill>
                      <a:srgbClr val="CCECFF"/>
                    </a:solidFill>
                  </a:tcPr>
                </a:tc>
                <a:extLst>
                  <a:ext uri="{0D108BD9-81ED-4DB2-BD59-A6C34878D82A}">
                    <a16:rowId xmlns:a16="http://schemas.microsoft.com/office/drawing/2014/main" val="2698770095"/>
                  </a:ext>
                </a:extLst>
              </a:tr>
              <a:tr h="208726">
                <a:tc>
                  <a:txBody>
                    <a:bodyPr/>
                    <a:lstStyle/>
                    <a:p>
                      <a:pPr algn="l" fontAlgn="t"/>
                      <a:r>
                        <a:rPr lang="en-SG" sz="1500" u="none" strike="noStrike">
                          <a:effectLst/>
                          <a:latin typeface="+mn-lt"/>
                        </a:rPr>
                        <a:t>2</a:t>
                      </a:r>
                      <a:endParaRPr lang="en-SG" sz="1500" b="0" i="0" u="none" strike="noStrike">
                        <a:solidFill>
                          <a:srgbClr val="000000"/>
                        </a:solidFill>
                        <a:effectLst/>
                        <a:latin typeface="+mn-lt"/>
                      </a:endParaRPr>
                    </a:p>
                  </a:txBody>
                  <a:tcPr marL="3974" marR="3974" marT="3974" marB="0">
                    <a:solidFill>
                      <a:srgbClr val="CCECFF"/>
                    </a:solidFill>
                  </a:tcPr>
                </a:tc>
                <a:tc>
                  <a:txBody>
                    <a:bodyPr/>
                    <a:lstStyle/>
                    <a:p>
                      <a:pPr algn="l" fontAlgn="b"/>
                      <a:r>
                        <a:rPr lang="en-US" sz="1500" b="0" i="0" u="none" strike="noStrike" cap="all" baseline="0">
                          <a:effectLst/>
                          <a:latin typeface="+mn-lt"/>
                        </a:rPr>
                        <a:t>CHUA Wei Pin</a:t>
                      </a:r>
                    </a:p>
                  </a:txBody>
                  <a:tcPr marL="9525" marR="9525" marT="9525" marB="0" anchor="b">
                    <a:solidFill>
                      <a:srgbClr val="CCECFF"/>
                    </a:solidFill>
                  </a:tcPr>
                </a:tc>
                <a:extLst>
                  <a:ext uri="{0D108BD9-81ED-4DB2-BD59-A6C34878D82A}">
                    <a16:rowId xmlns:a16="http://schemas.microsoft.com/office/drawing/2014/main" val="946637704"/>
                  </a:ext>
                </a:extLst>
              </a:tr>
              <a:tr h="208726">
                <a:tc>
                  <a:txBody>
                    <a:bodyPr/>
                    <a:lstStyle/>
                    <a:p>
                      <a:pPr algn="l" fontAlgn="t"/>
                      <a:r>
                        <a:rPr lang="en-SG" sz="1500" u="none" strike="noStrike">
                          <a:effectLst/>
                          <a:latin typeface="+mn-lt"/>
                        </a:rPr>
                        <a:t>3</a:t>
                      </a:r>
                      <a:endParaRPr lang="en-SG" sz="1500" b="0" i="0" u="none" strike="noStrike">
                        <a:solidFill>
                          <a:srgbClr val="000000"/>
                        </a:solidFill>
                        <a:effectLst/>
                        <a:latin typeface="+mn-lt"/>
                      </a:endParaRPr>
                    </a:p>
                  </a:txBody>
                  <a:tcPr marL="3974" marR="3974" marT="3974" marB="0">
                    <a:solidFill>
                      <a:srgbClr val="CCECFF"/>
                    </a:solidFill>
                  </a:tcPr>
                </a:tc>
                <a:tc>
                  <a:txBody>
                    <a:bodyPr/>
                    <a:lstStyle/>
                    <a:p>
                      <a:pPr algn="l" fontAlgn="b"/>
                      <a:r>
                        <a:rPr lang="en-US" sz="1500" b="0" i="0" u="none" strike="noStrike">
                          <a:effectLst/>
                          <a:latin typeface="+mn-lt"/>
                        </a:rPr>
                        <a:t>LI XIAOYUE</a:t>
                      </a:r>
                    </a:p>
                  </a:txBody>
                  <a:tcPr marL="9525" marR="9525" marT="9525" marB="0" anchor="b">
                    <a:solidFill>
                      <a:srgbClr val="CCECFF"/>
                    </a:solidFill>
                  </a:tcPr>
                </a:tc>
                <a:extLst>
                  <a:ext uri="{0D108BD9-81ED-4DB2-BD59-A6C34878D82A}">
                    <a16:rowId xmlns:a16="http://schemas.microsoft.com/office/drawing/2014/main" val="316306433"/>
                  </a:ext>
                </a:extLst>
              </a:tr>
              <a:tr h="208726">
                <a:tc>
                  <a:txBody>
                    <a:bodyPr/>
                    <a:lstStyle/>
                    <a:p>
                      <a:pPr algn="l" fontAlgn="t"/>
                      <a:r>
                        <a:rPr lang="en-SG" sz="1500" u="none" strike="noStrike">
                          <a:effectLst/>
                          <a:latin typeface="+mn-lt"/>
                        </a:rPr>
                        <a:t>4</a:t>
                      </a:r>
                      <a:endParaRPr lang="en-SG" sz="1500" b="0" i="0" u="none" strike="noStrike">
                        <a:solidFill>
                          <a:srgbClr val="000000"/>
                        </a:solidFill>
                        <a:effectLst/>
                        <a:latin typeface="+mn-lt"/>
                      </a:endParaRPr>
                    </a:p>
                  </a:txBody>
                  <a:tcPr marL="3974" marR="3974" marT="3974" marB="0">
                    <a:solidFill>
                      <a:srgbClr val="CCECFF"/>
                    </a:solidFill>
                  </a:tcPr>
                </a:tc>
                <a:tc>
                  <a:txBody>
                    <a:bodyPr/>
                    <a:lstStyle/>
                    <a:p>
                      <a:pPr algn="l" fontAlgn="b"/>
                      <a:r>
                        <a:rPr lang="en-US" sz="1500" b="0" i="0" u="none" strike="noStrike">
                          <a:effectLst/>
                          <a:latin typeface="+mn-lt"/>
                        </a:rPr>
                        <a:t>LOCK MEI LIN</a:t>
                      </a:r>
                    </a:p>
                  </a:txBody>
                  <a:tcPr marL="9525" marR="9525" marT="9525" marB="0" anchor="b">
                    <a:solidFill>
                      <a:srgbClr val="CCECFF"/>
                    </a:solidFill>
                  </a:tcPr>
                </a:tc>
                <a:extLst>
                  <a:ext uri="{0D108BD9-81ED-4DB2-BD59-A6C34878D82A}">
                    <a16:rowId xmlns:a16="http://schemas.microsoft.com/office/drawing/2014/main" val="364653533"/>
                  </a:ext>
                </a:extLst>
              </a:tr>
              <a:tr h="208726">
                <a:tc>
                  <a:txBody>
                    <a:bodyPr/>
                    <a:lstStyle/>
                    <a:p>
                      <a:pPr algn="l" fontAlgn="t"/>
                      <a:r>
                        <a:rPr lang="en-SG" sz="1500" b="0" i="0" u="none" strike="noStrike">
                          <a:solidFill>
                            <a:srgbClr val="000000"/>
                          </a:solidFill>
                          <a:effectLst/>
                          <a:latin typeface="+mn-lt"/>
                        </a:rPr>
                        <a:t>5</a:t>
                      </a:r>
                    </a:p>
                  </a:txBody>
                  <a:tcPr marL="3974" marR="3974" marT="3974" marB="0">
                    <a:solidFill>
                      <a:srgbClr val="CCECFF"/>
                    </a:solidFill>
                  </a:tcPr>
                </a:tc>
                <a:tc>
                  <a:txBody>
                    <a:bodyPr/>
                    <a:lstStyle/>
                    <a:p>
                      <a:pPr algn="l" fontAlgn="b"/>
                      <a:r>
                        <a:rPr lang="en-US" sz="1500" b="0" i="0" u="none" strike="noStrike">
                          <a:effectLst/>
                          <a:latin typeface="+mn-lt"/>
                        </a:rPr>
                        <a:t>PATWARI SMRIDHI</a:t>
                      </a:r>
                    </a:p>
                  </a:txBody>
                  <a:tcPr marL="9525" marR="9525" marT="9525" marB="0" anchor="b">
                    <a:solidFill>
                      <a:srgbClr val="CCECFF"/>
                    </a:solidFill>
                  </a:tcPr>
                </a:tc>
                <a:extLst>
                  <a:ext uri="{0D108BD9-81ED-4DB2-BD59-A6C34878D82A}">
                    <a16:rowId xmlns:a16="http://schemas.microsoft.com/office/drawing/2014/main" val="2129503536"/>
                  </a:ext>
                </a:extLst>
              </a:tr>
              <a:tr h="208726">
                <a:tc>
                  <a:txBody>
                    <a:bodyPr/>
                    <a:lstStyle/>
                    <a:p>
                      <a:pPr algn="l" fontAlgn="t"/>
                      <a:r>
                        <a:rPr lang="en-SG" sz="1500" b="0" i="0" u="none" strike="noStrike">
                          <a:solidFill>
                            <a:srgbClr val="000000"/>
                          </a:solidFill>
                          <a:effectLst/>
                          <a:latin typeface="+mn-lt"/>
                        </a:rPr>
                        <a:t>6</a:t>
                      </a:r>
                    </a:p>
                  </a:txBody>
                  <a:tcPr marL="3974" marR="3974" marT="3974" marB="0">
                    <a:solidFill>
                      <a:srgbClr val="CCECFF"/>
                    </a:solidFill>
                  </a:tcPr>
                </a:tc>
                <a:tc>
                  <a:txBody>
                    <a:bodyPr/>
                    <a:lstStyle/>
                    <a:p>
                      <a:pPr algn="l" fontAlgn="b"/>
                      <a:r>
                        <a:rPr lang="en-US" sz="1500" b="0" i="0" u="none" strike="noStrike">
                          <a:effectLst/>
                          <a:latin typeface="+mn-lt"/>
                        </a:rPr>
                        <a:t>TOH WEI WEN</a:t>
                      </a:r>
                    </a:p>
                  </a:txBody>
                  <a:tcPr marL="9525" marR="9525" marT="9525" marB="0" anchor="b">
                    <a:solidFill>
                      <a:srgbClr val="CCECFF"/>
                    </a:solidFill>
                  </a:tcPr>
                </a:tc>
                <a:extLst>
                  <a:ext uri="{0D108BD9-81ED-4DB2-BD59-A6C34878D82A}">
                    <a16:rowId xmlns:a16="http://schemas.microsoft.com/office/drawing/2014/main" val="3808062981"/>
                  </a:ext>
                </a:extLst>
              </a:tr>
              <a:tr h="208726">
                <a:tc>
                  <a:txBody>
                    <a:bodyPr/>
                    <a:lstStyle/>
                    <a:p>
                      <a:pPr algn="l" fontAlgn="t"/>
                      <a:r>
                        <a:rPr lang="en-SG" sz="1500" b="0" i="0" u="none" strike="noStrike">
                          <a:solidFill>
                            <a:srgbClr val="000000"/>
                          </a:solidFill>
                          <a:effectLst/>
                          <a:latin typeface="+mn-lt"/>
                        </a:rPr>
                        <a:t>7</a:t>
                      </a:r>
                    </a:p>
                  </a:txBody>
                  <a:tcPr marL="3974" marR="3974" marT="3974" marB="0">
                    <a:solidFill>
                      <a:srgbClr val="CCECFF"/>
                    </a:solidFill>
                  </a:tcPr>
                </a:tc>
                <a:tc>
                  <a:txBody>
                    <a:bodyPr/>
                    <a:lstStyle/>
                    <a:p>
                      <a:pPr algn="l" fontAlgn="b"/>
                      <a:r>
                        <a:rPr lang="en-US" sz="1500" b="0" i="0" u="none" strike="noStrike">
                          <a:effectLst/>
                          <a:latin typeface="+mn-lt"/>
                        </a:rPr>
                        <a:t>WONG HAN SHENG</a:t>
                      </a:r>
                    </a:p>
                  </a:txBody>
                  <a:tcPr marL="9525" marR="9525" marT="9525" marB="0" anchor="b">
                    <a:solidFill>
                      <a:srgbClr val="CCECFF"/>
                    </a:solidFill>
                  </a:tcPr>
                </a:tc>
                <a:extLst>
                  <a:ext uri="{0D108BD9-81ED-4DB2-BD59-A6C34878D82A}">
                    <a16:rowId xmlns:a16="http://schemas.microsoft.com/office/drawing/2014/main" val="71644337"/>
                  </a:ext>
                </a:extLst>
              </a:tr>
            </a:tbl>
          </a:graphicData>
        </a:graphic>
      </p:graphicFrame>
      <p:graphicFrame>
        <p:nvGraphicFramePr>
          <p:cNvPr id="3" name="Table 3">
            <a:extLst>
              <a:ext uri="{FF2B5EF4-FFF2-40B4-BE49-F238E27FC236}">
                <a16:creationId xmlns:a16="http://schemas.microsoft.com/office/drawing/2014/main" id="{48F35233-7DFF-496F-BC2D-4662FFBB84B7}"/>
              </a:ext>
            </a:extLst>
          </p:cNvPr>
          <p:cNvGraphicFramePr>
            <a:graphicFrameLocks noGrp="1"/>
          </p:cNvGraphicFramePr>
          <p:nvPr>
            <p:extLst>
              <p:ext uri="{D42A27DB-BD31-4B8C-83A1-F6EECF244321}">
                <p14:modId xmlns:p14="http://schemas.microsoft.com/office/powerpoint/2010/main" val="378494560"/>
              </p:ext>
            </p:extLst>
          </p:nvPr>
        </p:nvGraphicFramePr>
        <p:xfrm>
          <a:off x="116766" y="5621212"/>
          <a:ext cx="6681627" cy="1219200"/>
        </p:xfrm>
        <a:graphic>
          <a:graphicData uri="http://schemas.openxmlformats.org/drawingml/2006/table">
            <a:tbl>
              <a:tblPr firstRow="1" bandRow="1">
                <a:tableStyleId>{72833802-FEF1-4C79-8D5D-14CF1EAF98D9}</a:tableStyleId>
              </a:tblPr>
              <a:tblGrid>
                <a:gridCol w="4230497">
                  <a:extLst>
                    <a:ext uri="{9D8B030D-6E8A-4147-A177-3AD203B41FA5}">
                      <a16:colId xmlns:a16="http://schemas.microsoft.com/office/drawing/2014/main" val="993460751"/>
                    </a:ext>
                  </a:extLst>
                </a:gridCol>
                <a:gridCol w="1406784">
                  <a:extLst>
                    <a:ext uri="{9D8B030D-6E8A-4147-A177-3AD203B41FA5}">
                      <a16:colId xmlns:a16="http://schemas.microsoft.com/office/drawing/2014/main" val="147062092"/>
                    </a:ext>
                  </a:extLst>
                </a:gridCol>
                <a:gridCol w="1044346">
                  <a:extLst>
                    <a:ext uri="{9D8B030D-6E8A-4147-A177-3AD203B41FA5}">
                      <a16:colId xmlns:a16="http://schemas.microsoft.com/office/drawing/2014/main" val="2170792262"/>
                    </a:ext>
                  </a:extLst>
                </a:gridCol>
              </a:tblGrid>
              <a:tr h="295218">
                <a:tc>
                  <a:txBody>
                    <a:bodyPr/>
                    <a:lstStyle/>
                    <a:p>
                      <a:r>
                        <a:rPr lang="en-US" sz="1400"/>
                        <a:t>Role/Shift Day</a:t>
                      </a:r>
                    </a:p>
                  </a:txBody>
                  <a:tcPr>
                    <a:lnR w="12700" cap="flat" cmpd="sng" algn="ctr">
                      <a:solidFill>
                        <a:srgbClr val="002060"/>
                      </a:solidFill>
                      <a:prstDash val="solid"/>
                      <a:round/>
                      <a:headEnd type="none" w="med" len="med"/>
                      <a:tailEnd type="none" w="med" len="med"/>
                    </a:lnR>
                  </a:tcPr>
                </a:tc>
                <a:tc>
                  <a:txBody>
                    <a:bodyPr/>
                    <a:lstStyle/>
                    <a:p>
                      <a:pPr algn="ctr"/>
                      <a:r>
                        <a:rPr lang="en-US" sz="1400"/>
                        <a:t>Thursday</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tcPr>
                </a:tc>
                <a:tc>
                  <a:txBody>
                    <a:bodyPr/>
                    <a:lstStyle/>
                    <a:p>
                      <a:pPr algn="ctr"/>
                      <a:r>
                        <a:rPr lang="en-US" sz="1400"/>
                        <a:t>Friday</a:t>
                      </a:r>
                    </a:p>
                  </a:txBody>
                  <a:tcPr>
                    <a:lnL w="12700" cap="flat" cmpd="sng" algn="ctr">
                      <a:solidFill>
                        <a:srgbClr val="002060"/>
                      </a:solidFill>
                      <a:prstDash val="solid"/>
                      <a:round/>
                      <a:headEnd type="none" w="med" len="med"/>
                      <a:tailEnd type="none" w="med" len="med"/>
                    </a:lnL>
                  </a:tcPr>
                </a:tc>
                <a:extLst>
                  <a:ext uri="{0D108BD9-81ED-4DB2-BD59-A6C34878D82A}">
                    <a16:rowId xmlns:a16="http://schemas.microsoft.com/office/drawing/2014/main" val="2043793938"/>
                  </a:ext>
                </a:extLst>
              </a:tr>
              <a:tr h="255111">
                <a:tc>
                  <a:txBody>
                    <a:bodyPr/>
                    <a:lstStyle/>
                    <a:p>
                      <a:r>
                        <a:rPr lang="en-US" sz="1400"/>
                        <a:t>Group Leader*</a:t>
                      </a:r>
                    </a:p>
                  </a:txBody>
                  <a:tcPr>
                    <a:lnR w="12700" cap="flat" cmpd="sng" algn="ctr">
                      <a:solidFill>
                        <a:srgbClr val="002060"/>
                      </a:solidFill>
                      <a:prstDash val="solid"/>
                      <a:round/>
                      <a:headEnd type="none" w="med" len="med"/>
                      <a:tailEnd type="none" w="med" len="med"/>
                    </a:lnR>
                  </a:tcPr>
                </a:tc>
                <a:tc gridSpan="2">
                  <a:txBody>
                    <a:bodyPr/>
                    <a:lstStyle/>
                    <a:p>
                      <a:pPr algn="ctr"/>
                      <a:r>
                        <a:rPr lang="en-US" sz="1400"/>
                        <a:t>Any 1 day per week</a:t>
                      </a:r>
                    </a:p>
                  </a:txBody>
                  <a:tcPr>
                    <a:lnL w="12700" cap="flat" cmpd="sng" algn="ctr">
                      <a:solidFill>
                        <a:srgbClr val="002060"/>
                      </a:solidFill>
                      <a:prstDash val="solid"/>
                      <a:round/>
                      <a:headEnd type="none" w="med" len="med"/>
                      <a:tailEnd type="none" w="med" len="med"/>
                    </a:lnL>
                  </a:tcPr>
                </a:tc>
                <a:tc hMerge="1">
                  <a:txBody>
                    <a:bodyPr/>
                    <a:lstStyle/>
                    <a:p>
                      <a:endParaRPr lang="en-US" sz="1400"/>
                    </a:p>
                  </a:txBody>
                  <a:tcPr/>
                </a:tc>
                <a:extLst>
                  <a:ext uri="{0D108BD9-81ED-4DB2-BD59-A6C34878D82A}">
                    <a16:rowId xmlns:a16="http://schemas.microsoft.com/office/drawing/2014/main" val="1241003020"/>
                  </a:ext>
                </a:extLst>
              </a:tr>
              <a:tr h="228394">
                <a:tc>
                  <a:txBody>
                    <a:bodyPr/>
                    <a:lstStyle/>
                    <a:p>
                      <a:r>
                        <a:rPr lang="en-US" sz="1400"/>
                        <a:t>Assembly &amp; test subgroup members (S11/S12)</a:t>
                      </a:r>
                    </a:p>
                  </a:txBody>
                  <a:tcPr>
                    <a:lnR w="12700" cap="flat" cmpd="sng" algn="ctr">
                      <a:solidFill>
                        <a:srgbClr val="002060"/>
                      </a:solidFill>
                      <a:prstDash val="solid"/>
                      <a:round/>
                      <a:headEnd type="none" w="med" len="med"/>
                      <a:tailEnd type="none" w="med" len="med"/>
                    </a:lnR>
                  </a:tcPr>
                </a:tc>
                <a:tc>
                  <a:txBody>
                    <a:bodyPr/>
                    <a:lstStyle/>
                    <a:p>
                      <a:pPr algn="ctr"/>
                      <a:r>
                        <a:rPr lang="en-US" sz="1400"/>
                        <a:t>2</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tcPr>
                </a:tc>
                <a:tc>
                  <a:txBody>
                    <a:bodyPr/>
                    <a:lstStyle/>
                    <a:p>
                      <a:pPr algn="ctr"/>
                      <a:r>
                        <a:rPr lang="en-US" sz="1400"/>
                        <a:t>2</a:t>
                      </a:r>
                    </a:p>
                  </a:txBody>
                  <a:tcPr>
                    <a:lnL w="12700" cap="flat" cmpd="sng" algn="ctr">
                      <a:solidFill>
                        <a:srgbClr val="002060"/>
                      </a:solidFill>
                      <a:prstDash val="solid"/>
                      <a:round/>
                      <a:headEnd type="none" w="med" len="med"/>
                      <a:tailEnd type="none" w="med" len="med"/>
                    </a:lnL>
                  </a:tcPr>
                </a:tc>
                <a:extLst>
                  <a:ext uri="{0D108BD9-81ED-4DB2-BD59-A6C34878D82A}">
                    <a16:rowId xmlns:a16="http://schemas.microsoft.com/office/drawing/2014/main" val="3733270498"/>
                  </a:ext>
                </a:extLst>
              </a:tr>
              <a:tr h="230156">
                <a:tc>
                  <a:txBody>
                    <a:bodyPr/>
                    <a:lstStyle/>
                    <a:p>
                      <a:r>
                        <a:rPr lang="en-US" sz="1400"/>
                        <a:t>Fabrication subgroup members (S7)</a:t>
                      </a:r>
                    </a:p>
                  </a:txBody>
                  <a:tcPr>
                    <a:lnR w="12700" cap="flat" cmpd="sng" algn="ctr">
                      <a:solidFill>
                        <a:srgbClr val="002060"/>
                      </a:solidFill>
                      <a:prstDash val="solid"/>
                      <a:round/>
                      <a:headEnd type="none" w="med" len="med"/>
                      <a:tailEnd type="none" w="med" len="med"/>
                    </a:lnR>
                  </a:tcPr>
                </a:tc>
                <a:tc>
                  <a:txBody>
                    <a:bodyPr/>
                    <a:lstStyle/>
                    <a:p>
                      <a:pPr algn="ctr"/>
                      <a:r>
                        <a:rPr lang="en-US" sz="1400"/>
                        <a:t>1</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tcPr>
                </a:tc>
                <a:tc>
                  <a:txBody>
                    <a:bodyPr/>
                    <a:lstStyle/>
                    <a:p>
                      <a:pPr algn="ctr"/>
                      <a:r>
                        <a:rPr lang="en-US" sz="1400"/>
                        <a:t>1</a:t>
                      </a:r>
                    </a:p>
                  </a:txBody>
                  <a:tcPr>
                    <a:lnL w="12700" cap="flat" cmpd="sng" algn="ctr">
                      <a:solidFill>
                        <a:srgbClr val="002060"/>
                      </a:solidFill>
                      <a:prstDash val="solid"/>
                      <a:round/>
                      <a:headEnd type="none" w="med" len="med"/>
                      <a:tailEnd type="none" w="med" len="med"/>
                    </a:lnL>
                  </a:tcPr>
                </a:tc>
                <a:extLst>
                  <a:ext uri="{0D108BD9-81ED-4DB2-BD59-A6C34878D82A}">
                    <a16:rowId xmlns:a16="http://schemas.microsoft.com/office/drawing/2014/main" val="2002513524"/>
                  </a:ext>
                </a:extLst>
              </a:tr>
            </a:tbl>
          </a:graphicData>
        </a:graphic>
      </p:graphicFrame>
      <p:sp>
        <p:nvSpPr>
          <p:cNvPr id="4" name="TextBox 3">
            <a:extLst>
              <a:ext uri="{FF2B5EF4-FFF2-40B4-BE49-F238E27FC236}">
                <a16:creationId xmlns:a16="http://schemas.microsoft.com/office/drawing/2014/main" id="{77DE2D1E-4184-4452-9484-B1CA4271D86E}"/>
              </a:ext>
            </a:extLst>
          </p:cNvPr>
          <p:cNvSpPr txBox="1"/>
          <p:nvPr/>
        </p:nvSpPr>
        <p:spPr>
          <a:xfrm>
            <a:off x="6798393" y="5390628"/>
            <a:ext cx="5393607" cy="1569660"/>
          </a:xfrm>
          <a:prstGeom prst="rect">
            <a:avLst/>
          </a:prstGeom>
          <a:noFill/>
        </p:spPr>
        <p:txBody>
          <a:bodyPr wrap="square" lIns="91440" tIns="45720" rIns="91440" bIns="45720" rtlCol="0" anchor="t">
            <a:spAutoFit/>
          </a:bodyPr>
          <a:lstStyle/>
          <a:p>
            <a:r>
              <a:rPr lang="en-US" sz="1600"/>
              <a:t>*Grp leader + 2/3 update Jeroen on off shift day during lab sessions via Teams (10-15 mins).</a:t>
            </a:r>
          </a:p>
          <a:p>
            <a:endParaRPr lang="en-US" sz="1600"/>
          </a:p>
          <a:p>
            <a:r>
              <a:rPr lang="en-US" sz="1600"/>
              <a:t>You are free to choose your role &amp; shift. Do coordinate with your shift counterpart to ensure task handover is smooth.</a:t>
            </a:r>
          </a:p>
        </p:txBody>
      </p:sp>
      <p:sp>
        <p:nvSpPr>
          <p:cNvPr id="9" name="Right Triangle 8">
            <a:extLst>
              <a:ext uri="{FF2B5EF4-FFF2-40B4-BE49-F238E27FC236}">
                <a16:creationId xmlns:a16="http://schemas.microsoft.com/office/drawing/2014/main" id="{209F098C-3861-4825-A407-705E6E5D2DC0}"/>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371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912"/>
            <a:ext cx="9502080" cy="1143000"/>
          </a:xfrm>
        </p:spPr>
        <p:txBody>
          <a:bodyPr/>
          <a:lstStyle/>
          <a:p>
            <a:r>
              <a:rPr lang="en-US" b="1">
                <a:solidFill>
                  <a:srgbClr val="FF0000"/>
                </a:solidFill>
              </a:rPr>
              <a:t>Main tasks (not exhaustive!)</a:t>
            </a:r>
            <a:endParaRPr lang="en-GB" b="1"/>
          </a:p>
        </p:txBody>
      </p:sp>
      <p:sp>
        <p:nvSpPr>
          <p:cNvPr id="3" name="Content Placeholder 2"/>
          <p:cNvSpPr>
            <a:spLocks noGrp="1"/>
          </p:cNvSpPr>
          <p:nvPr>
            <p:ph idx="1"/>
          </p:nvPr>
        </p:nvSpPr>
        <p:spPr>
          <a:xfrm>
            <a:off x="914400" y="1194912"/>
            <a:ext cx="10363200" cy="5519072"/>
          </a:xfrm>
        </p:spPr>
        <p:txBody>
          <a:bodyPr vert="horz" lIns="91440" tIns="45720" rIns="91440" bIns="45720" rtlCol="0" anchor="t">
            <a:normAutofit lnSpcReduction="10000"/>
          </a:bodyPr>
          <a:lstStyle/>
          <a:p>
            <a:pPr>
              <a:buFont typeface="Wingdings" panose="05000000000000000000" pitchFamily="2" charset="2"/>
              <a:buChar char="ü"/>
            </a:pPr>
            <a:r>
              <a:rPr lang="en-US"/>
              <a:t>Know &amp; understand the provided PCB circuits &amp; how it should be connected. Can you calculate the transfer functions?</a:t>
            </a:r>
            <a:endParaRPr lang="en-US">
              <a:latin typeface="+mn-lt"/>
            </a:endParaRPr>
          </a:p>
          <a:p>
            <a:pPr>
              <a:buFont typeface="Wingdings" panose="05000000000000000000" pitchFamily="2" charset="2"/>
              <a:buChar char="ü"/>
            </a:pPr>
            <a:endParaRPr lang="en-US"/>
          </a:p>
          <a:p>
            <a:pPr>
              <a:buFont typeface="Wingdings" panose="05000000000000000000" pitchFamily="2" charset="2"/>
              <a:buChar char="ü"/>
            </a:pPr>
            <a:r>
              <a:rPr lang="en-US">
                <a:latin typeface="+mn-lt"/>
              </a:rPr>
              <a:t>Power &amp; provide test signals to the PCB circuits to understand their output.</a:t>
            </a:r>
            <a:endParaRPr lang="en-US"/>
          </a:p>
          <a:p>
            <a:pPr lvl="1">
              <a:buFont typeface="Wingdings" panose="05000000000000000000" pitchFamily="2" charset="2"/>
              <a:buChar char="ü"/>
            </a:pPr>
            <a:endParaRPr lang="en-US">
              <a:cs typeface="Calibri" panose="020F0502020204030204"/>
            </a:endParaRPr>
          </a:p>
          <a:p>
            <a:pPr>
              <a:buFont typeface="Wingdings" panose="05000000000000000000" pitchFamily="2" charset="2"/>
              <a:buChar char="ü"/>
            </a:pPr>
            <a:r>
              <a:rPr lang="en-US">
                <a:latin typeface="+mn-lt"/>
              </a:rPr>
              <a:t>Assemble &amp; integrate PCB circuits into setup.</a:t>
            </a:r>
          </a:p>
          <a:p>
            <a:pPr>
              <a:buFont typeface="Wingdings" panose="05000000000000000000" pitchFamily="2" charset="2"/>
              <a:buChar char="ü"/>
            </a:pPr>
            <a:endParaRPr lang="en-US">
              <a:cs typeface="Calibri" panose="020F0502020204030204"/>
            </a:endParaRPr>
          </a:p>
          <a:p>
            <a:pPr>
              <a:buFont typeface="Wingdings" panose="05000000000000000000" pitchFamily="2" charset="2"/>
              <a:buChar char="ü"/>
            </a:pPr>
            <a:r>
              <a:rPr lang="en-US">
                <a:cs typeface="Calibri" panose="020F0502020204030204"/>
              </a:rPr>
              <a:t>Understand sources of noise, measure its magnitude and work to reduce noise.</a:t>
            </a:r>
          </a:p>
          <a:p>
            <a:pPr>
              <a:buFont typeface="Wingdings" panose="05000000000000000000" pitchFamily="2" charset="2"/>
              <a:buChar char="ü"/>
            </a:pPr>
            <a:endParaRPr lang="en-US">
              <a:cs typeface="Calibri" panose="020F0502020204030204"/>
            </a:endParaRPr>
          </a:p>
          <a:p>
            <a:pPr>
              <a:buFont typeface="Wingdings" panose="05000000000000000000" pitchFamily="2" charset="2"/>
              <a:buChar char="ü"/>
            </a:pPr>
            <a:r>
              <a:rPr lang="en-US">
                <a:cs typeface="Calibri" panose="020F0502020204030204"/>
              </a:rPr>
              <a:t>Understand how data acquisition can be done, how connections are to be made, and relevant measurement parameters.</a:t>
            </a:r>
          </a:p>
        </p:txBody>
      </p:sp>
      <p:sp>
        <p:nvSpPr>
          <p:cNvPr id="4" name="Right Triangle 3">
            <a:extLst>
              <a:ext uri="{FF2B5EF4-FFF2-40B4-BE49-F238E27FC236}">
                <a16:creationId xmlns:a16="http://schemas.microsoft.com/office/drawing/2014/main" id="{6BB959F1-0287-4537-ACB0-301E1F9324F1}"/>
              </a:ext>
            </a:extLst>
          </p:cNvPr>
          <p:cNvSpPr/>
          <p:nvPr/>
        </p:nvSpPr>
        <p:spPr>
          <a:xfrm rot="5400000">
            <a:off x="0" y="0"/>
            <a:ext cx="914400" cy="914400"/>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1735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3137" y="896816"/>
            <a:ext cx="11325726" cy="5961185"/>
          </a:xfrm>
        </p:spPr>
        <p:txBody>
          <a:bodyPr vert="horz" lIns="91440" tIns="45720" rIns="91440" bIns="45720" rtlCol="0" anchor="t">
            <a:noAutofit/>
          </a:bodyPr>
          <a:lstStyle/>
          <a:p>
            <a:endParaRPr lang="en-US"/>
          </a:p>
          <a:p>
            <a:endParaRPr lang="en-US"/>
          </a:p>
          <a:p>
            <a:endParaRPr lang="en-US"/>
          </a:p>
          <a:p>
            <a:pPr marL="0" indent="0">
              <a:buNone/>
            </a:pPr>
            <a:endParaRPr lang="en-US" sz="5400"/>
          </a:p>
          <a:p>
            <a:endParaRPr lang="en-US"/>
          </a:p>
          <a:p>
            <a:endParaRPr lang="en-US"/>
          </a:p>
          <a:p>
            <a:r>
              <a:rPr lang="en-US" sz="2400"/>
              <a:t>You will need to understand how to use the following:</a:t>
            </a:r>
          </a:p>
          <a:p>
            <a:pPr lvl="1">
              <a:buFont typeface="Wingdings" panose="05000000000000000000" pitchFamily="2" charset="2"/>
              <a:buChar char="ü"/>
            </a:pPr>
            <a:r>
              <a:rPr lang="en-US" sz="2000"/>
              <a:t>Working with wires </a:t>
            </a:r>
            <a:r>
              <a:rPr lang="en-US" sz="2000">
                <a:hlinkClick r:id="rId2"/>
              </a:rPr>
              <a:t>https://learn.sparkfun.com/tutorials/working-with-wire/all</a:t>
            </a:r>
            <a:r>
              <a:rPr lang="en-US" sz="2000"/>
              <a:t> </a:t>
            </a:r>
          </a:p>
          <a:p>
            <a:pPr lvl="1">
              <a:buFont typeface="Wingdings" panose="05000000000000000000" pitchFamily="2" charset="2"/>
              <a:buChar char="ü"/>
            </a:pPr>
            <a:r>
              <a:rPr lang="en-US" sz="2000"/>
              <a:t>Using crimp connectors </a:t>
            </a:r>
            <a:r>
              <a:rPr lang="en-GB" sz="2000">
                <a:hlinkClick r:id="rId3"/>
              </a:rPr>
              <a:t>https://core-electronics.com.au/tutorials/how-to-crimp-custom-connectors.html</a:t>
            </a:r>
            <a:r>
              <a:rPr lang="en-GB" sz="2000"/>
              <a:t>  </a:t>
            </a:r>
            <a:endParaRPr lang="en-US" sz="2000"/>
          </a:p>
          <a:p>
            <a:pPr lvl="1">
              <a:buFont typeface="Wingdings" panose="05000000000000000000" pitchFamily="2" charset="2"/>
              <a:buChar char="ü"/>
            </a:pPr>
            <a:r>
              <a:rPr lang="en-US" sz="2000"/>
              <a:t>Soldering</a:t>
            </a:r>
            <a:r>
              <a:rPr lang="en-GB" sz="2000"/>
              <a:t> </a:t>
            </a:r>
            <a:r>
              <a:rPr lang="en-GB" sz="2000">
                <a:hlinkClick r:id="rId4"/>
              </a:rPr>
              <a:t>http://www.aaroncake.net/electronics/solder.htm</a:t>
            </a:r>
            <a:endParaRPr lang="en-GB" sz="2000"/>
          </a:p>
          <a:p>
            <a:pPr lvl="1">
              <a:buFont typeface="Wingdings" panose="05000000000000000000" pitchFamily="2" charset="2"/>
              <a:buChar char="ü"/>
            </a:pPr>
            <a:r>
              <a:rPr lang="en-GB" sz="2000"/>
              <a:t>Potentiometers: </a:t>
            </a:r>
            <a:r>
              <a:rPr lang="en-GB" sz="2000">
                <a:hlinkClick r:id="rId5"/>
              </a:rPr>
              <a:t>http://www.electronics-tutorials.ws/resistor/potentiometer.html</a:t>
            </a:r>
          </a:p>
          <a:p>
            <a:pPr marL="0" indent="0">
              <a:buNone/>
            </a:pPr>
            <a:endParaRPr lang="en-GB">
              <a:cs typeface="Calibri"/>
            </a:endParaRPr>
          </a:p>
        </p:txBody>
      </p:sp>
      <p:pic>
        <p:nvPicPr>
          <p:cNvPr id="1026" name="Picture 2" descr="http://a.pololu-files.com/picture/0J1708.600.jpg?1bdf6a4027adaec68cacbcbd5a0af40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5400000">
            <a:off x="4882353" y="972377"/>
            <a:ext cx="2888900" cy="26289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4399" y="0"/>
            <a:ext cx="8939464" cy="1092200"/>
          </a:xfrm>
        </p:spPr>
        <p:txBody>
          <a:bodyPr>
            <a:normAutofit fontScale="90000"/>
          </a:bodyPr>
          <a:lstStyle/>
          <a:p>
            <a:r>
              <a:rPr lang="en-US"/>
              <a:t>3. Electronics (PCBs &amp; Other Connections)</a:t>
            </a:r>
            <a:endParaRPr lang="en-GB"/>
          </a:p>
        </p:txBody>
      </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6200000">
            <a:off x="1393549" y="548797"/>
            <a:ext cx="1292507" cy="3061201"/>
          </a:xfrm>
          <a:prstGeom prst="rect">
            <a:avLst/>
          </a:prstGeom>
        </p:spPr>
      </p:pic>
      <p:pic>
        <p:nvPicPr>
          <p:cNvPr id="7" name="Picture 6"/>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rot="16200000">
            <a:off x="9119151" y="879381"/>
            <a:ext cx="2365074" cy="3347487"/>
          </a:xfrm>
          <a:prstGeom prst="rect">
            <a:avLst/>
          </a:prstGeom>
        </p:spPr>
      </p:pic>
      <p:sp>
        <p:nvSpPr>
          <p:cNvPr id="8" name="Rectangle 7"/>
          <p:cNvSpPr/>
          <p:nvPr/>
        </p:nvSpPr>
        <p:spPr>
          <a:xfrm>
            <a:off x="0" y="6027003"/>
            <a:ext cx="12192000" cy="830997"/>
          </a:xfrm>
          <a:prstGeom prst="rect">
            <a:avLst/>
          </a:prstGeom>
          <a:solidFill>
            <a:schemeClr val="bg1">
              <a:lumMod val="95000"/>
            </a:schemeClr>
          </a:solidFill>
        </p:spPr>
        <p:txBody>
          <a:bodyPr wrap="square">
            <a:spAutoFit/>
          </a:bodyPr>
          <a:lstStyle/>
          <a:p>
            <a:pPr algn="ctr"/>
            <a:r>
              <a:rPr lang="en-GB" sz="2400" b="1">
                <a:solidFill>
                  <a:srgbClr val="FF0000"/>
                </a:solidFill>
              </a:rPr>
              <a:t>Neat </a:t>
            </a:r>
            <a:r>
              <a:rPr lang="en-GB" sz="2400" b="1">
                <a:solidFill>
                  <a:srgbClr val="FF0000"/>
                </a:solidFill>
                <a:hlinkClick r:id="rId9"/>
              </a:rPr>
              <a:t>lead dress</a:t>
            </a:r>
            <a:r>
              <a:rPr lang="en-GB" sz="2400" b="1">
                <a:solidFill>
                  <a:srgbClr val="FF0000"/>
                </a:solidFill>
              </a:rPr>
              <a:t>, properly made connectors &amp; having a colour convention for wiring among yourselves will save you loads of headaches when troubleshooting your circuit for problems!!!</a:t>
            </a:r>
          </a:p>
        </p:txBody>
      </p:sp>
      <p:sp>
        <p:nvSpPr>
          <p:cNvPr id="9" name="Right Triangle 8">
            <a:extLst>
              <a:ext uri="{FF2B5EF4-FFF2-40B4-BE49-F238E27FC236}">
                <a16:creationId xmlns:a16="http://schemas.microsoft.com/office/drawing/2014/main" id="{2EE0184B-A7B8-4D74-B6C2-44B08AC8C9EE}"/>
              </a:ext>
            </a:extLst>
          </p:cNvPr>
          <p:cNvSpPr/>
          <p:nvPr/>
        </p:nvSpPr>
        <p:spPr>
          <a:xfrm rot="5400000">
            <a:off x="0" y="0"/>
            <a:ext cx="914400" cy="914400"/>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ow_to_place_wire_in_crimp_pin">
            <a:extLst>
              <a:ext uri="{FF2B5EF4-FFF2-40B4-BE49-F238E27FC236}">
                <a16:creationId xmlns:a16="http://schemas.microsoft.com/office/drawing/2014/main" id="{28C10EFE-D45E-44EC-BBBC-E5FC705CE33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996" b="18825"/>
          <a:stretch/>
        </p:blipFill>
        <p:spPr bwMode="auto">
          <a:xfrm>
            <a:off x="2602831" y="2922773"/>
            <a:ext cx="3122712" cy="11142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nserting_Pins_into_Connectors">
            <a:extLst>
              <a:ext uri="{FF2B5EF4-FFF2-40B4-BE49-F238E27FC236}">
                <a16:creationId xmlns:a16="http://schemas.microsoft.com/office/drawing/2014/main" id="{93FDE189-359D-4828-BE94-EF4CE829B1B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2435" t="16401" r="3381"/>
          <a:stretch/>
        </p:blipFill>
        <p:spPr bwMode="auto">
          <a:xfrm rot="5400000">
            <a:off x="7159446" y="2818257"/>
            <a:ext cx="1155402" cy="163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616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1F430-5008-44EB-8413-437249ED45B8}"/>
              </a:ext>
            </a:extLst>
          </p:cNvPr>
          <p:cNvPicPr>
            <a:picLocks noChangeAspect="1"/>
          </p:cNvPicPr>
          <p:nvPr/>
        </p:nvPicPr>
        <p:blipFill>
          <a:blip r:embed="rId2"/>
          <a:stretch>
            <a:fillRect/>
          </a:stretch>
        </p:blipFill>
        <p:spPr>
          <a:xfrm>
            <a:off x="3582492" y="886947"/>
            <a:ext cx="6583680" cy="2559699"/>
          </a:xfrm>
          <a:prstGeom prst="rect">
            <a:avLst/>
          </a:prstGeom>
          <a:ln w="19050">
            <a:solidFill>
              <a:schemeClr val="tx1"/>
            </a:solidFill>
          </a:ln>
        </p:spPr>
      </p:pic>
      <p:pic>
        <p:nvPicPr>
          <p:cNvPr id="5" name="Picture 4">
            <a:extLst>
              <a:ext uri="{FF2B5EF4-FFF2-40B4-BE49-F238E27FC236}">
                <a16:creationId xmlns:a16="http://schemas.microsoft.com/office/drawing/2014/main" id="{62DD82EF-5229-4AD3-8407-6E30D82BD1FD}"/>
              </a:ext>
            </a:extLst>
          </p:cNvPr>
          <p:cNvPicPr>
            <a:picLocks noChangeAspect="1"/>
          </p:cNvPicPr>
          <p:nvPr/>
        </p:nvPicPr>
        <p:blipFill>
          <a:blip r:embed="rId3"/>
          <a:stretch>
            <a:fillRect/>
          </a:stretch>
        </p:blipFill>
        <p:spPr>
          <a:xfrm>
            <a:off x="4529303" y="2812197"/>
            <a:ext cx="6736281" cy="3119380"/>
          </a:xfrm>
          <a:prstGeom prst="rect">
            <a:avLst/>
          </a:prstGeom>
          <a:ln w="19050">
            <a:solidFill>
              <a:schemeClr val="tx1"/>
            </a:solidFill>
          </a:ln>
        </p:spPr>
      </p:pic>
      <p:sp>
        <p:nvSpPr>
          <p:cNvPr id="2" name="Title 1"/>
          <p:cNvSpPr>
            <a:spLocks noGrp="1"/>
          </p:cNvSpPr>
          <p:nvPr>
            <p:ph type="title"/>
          </p:nvPr>
        </p:nvSpPr>
        <p:spPr>
          <a:xfrm>
            <a:off x="925675" y="0"/>
            <a:ext cx="8600662" cy="1092200"/>
          </a:xfrm>
        </p:spPr>
        <p:txBody>
          <a:bodyPr/>
          <a:lstStyle/>
          <a:p>
            <a:r>
              <a:rPr lang="en-US"/>
              <a:t>3. Electronics (Circuit)</a:t>
            </a:r>
            <a:endParaRPr lang="en-GB"/>
          </a:p>
        </p:txBody>
      </p:sp>
      <p:sp>
        <p:nvSpPr>
          <p:cNvPr id="10" name="Oval 9">
            <a:extLst>
              <a:ext uri="{FF2B5EF4-FFF2-40B4-BE49-F238E27FC236}">
                <a16:creationId xmlns:a16="http://schemas.microsoft.com/office/drawing/2014/main" id="{F73F9066-D4CE-40CB-8208-B88D06386C68}"/>
              </a:ext>
            </a:extLst>
          </p:cNvPr>
          <p:cNvSpPr/>
          <p:nvPr/>
        </p:nvSpPr>
        <p:spPr>
          <a:xfrm>
            <a:off x="10940032" y="2457686"/>
            <a:ext cx="1065212" cy="1065213"/>
          </a:xfrm>
          <a:prstGeom prst="ellipse">
            <a:avLst/>
          </a:prstGeom>
          <a:solidFill>
            <a:srgbClr val="E2DFBC"/>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sp>
        <p:nvSpPr>
          <p:cNvPr id="13" name="Oval 12">
            <a:extLst>
              <a:ext uri="{FF2B5EF4-FFF2-40B4-BE49-F238E27FC236}">
                <a16:creationId xmlns:a16="http://schemas.microsoft.com/office/drawing/2014/main" id="{C682759A-3AA7-4965-88AB-2F4350F3FDFF}"/>
              </a:ext>
            </a:extLst>
          </p:cNvPr>
          <p:cNvSpPr/>
          <p:nvPr/>
        </p:nvSpPr>
        <p:spPr>
          <a:xfrm>
            <a:off x="11062269" y="2577665"/>
            <a:ext cx="819150" cy="819150"/>
          </a:xfrm>
          <a:prstGeom prst="ellipse">
            <a:avLst/>
          </a:prstGeom>
          <a:solidFill>
            <a:srgbClr val="E2DFBC"/>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100">
              <a:solidFill>
                <a:schemeClr val="accent2"/>
              </a:solidFill>
              <a:cs typeface="Arial" charset="0"/>
            </a:endParaRPr>
          </a:p>
        </p:txBody>
      </p:sp>
      <p:sp>
        <p:nvSpPr>
          <p:cNvPr id="15" name="TextBox 13">
            <a:extLst>
              <a:ext uri="{FF2B5EF4-FFF2-40B4-BE49-F238E27FC236}">
                <a16:creationId xmlns:a16="http://schemas.microsoft.com/office/drawing/2014/main" id="{3F1F2504-E82C-4B3D-9241-1373009B8415}"/>
              </a:ext>
            </a:extLst>
          </p:cNvPr>
          <p:cNvSpPr txBox="1">
            <a:spLocks noChangeArrowheads="1"/>
          </p:cNvSpPr>
          <p:nvPr/>
        </p:nvSpPr>
        <p:spPr bwMode="auto">
          <a:xfrm>
            <a:off x="10751222" y="1833408"/>
            <a:ext cx="14209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Piezo (Z-axis)</a:t>
            </a:r>
          </a:p>
          <a:p>
            <a:pPr algn="ctr" eaLnBrk="1" hangingPunct="1"/>
            <a:r>
              <a:rPr lang="en-US" sz="1400"/>
              <a:t>~ 1 µm/V</a:t>
            </a:r>
            <a:endParaRPr lang="en-SG" sz="1400"/>
          </a:p>
        </p:txBody>
      </p:sp>
      <p:sp>
        <p:nvSpPr>
          <p:cNvPr id="24" name="TextBox 20">
            <a:extLst>
              <a:ext uri="{FF2B5EF4-FFF2-40B4-BE49-F238E27FC236}">
                <a16:creationId xmlns:a16="http://schemas.microsoft.com/office/drawing/2014/main" id="{79FEB15F-F63A-4A01-A816-E52CAD61B47E}"/>
              </a:ext>
            </a:extLst>
          </p:cNvPr>
          <p:cNvSpPr txBox="1">
            <a:spLocks noChangeArrowheads="1"/>
          </p:cNvSpPr>
          <p:nvPr/>
        </p:nvSpPr>
        <p:spPr bwMode="auto">
          <a:xfrm>
            <a:off x="3582492" y="871593"/>
            <a:ext cx="21769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t>PCB 1: Pre-Amplifier</a:t>
            </a:r>
          </a:p>
          <a:p>
            <a:pPr eaLnBrk="1" hangingPunct="1"/>
            <a:r>
              <a:rPr lang="en-US" sz="1400"/>
              <a:t>Converts </a:t>
            </a:r>
            <a:r>
              <a:rPr lang="en-US" sz="1400" err="1"/>
              <a:t>I</a:t>
            </a:r>
            <a:r>
              <a:rPr lang="en-US" sz="1400" baseline="-25000" err="1"/>
              <a:t>tunnel</a:t>
            </a:r>
            <a:r>
              <a:rPr lang="en-US" sz="1400"/>
              <a:t> to Voltage</a:t>
            </a:r>
            <a:endParaRPr lang="en-SG" sz="1400"/>
          </a:p>
        </p:txBody>
      </p:sp>
      <p:sp>
        <p:nvSpPr>
          <p:cNvPr id="25" name="Rectangle 24">
            <a:extLst>
              <a:ext uri="{FF2B5EF4-FFF2-40B4-BE49-F238E27FC236}">
                <a16:creationId xmlns:a16="http://schemas.microsoft.com/office/drawing/2014/main" id="{BB55D9F8-F3A2-4A9A-BCF1-C9C459FE692A}"/>
              </a:ext>
            </a:extLst>
          </p:cNvPr>
          <p:cNvSpPr/>
          <p:nvPr/>
        </p:nvSpPr>
        <p:spPr>
          <a:xfrm>
            <a:off x="7199761" y="5910092"/>
            <a:ext cx="4979066" cy="738664"/>
          </a:xfrm>
          <a:prstGeom prst="rect">
            <a:avLst/>
          </a:prstGeom>
          <a:solidFill>
            <a:schemeClr val="bg1">
              <a:lumMod val="85000"/>
            </a:schemeClr>
          </a:solidFill>
        </p:spPr>
        <p:txBody>
          <a:bodyPr wrap="square">
            <a:spAutoFit/>
          </a:bodyPr>
          <a:lstStyle/>
          <a:p>
            <a:r>
              <a:rPr lang="en-US" sz="1400">
                <a:solidFill>
                  <a:srgbClr val="FF0000"/>
                </a:solidFill>
                <a:hlinkClick r:id="rId4"/>
              </a:rPr>
              <a:t>Gregory Kovacs’ EE113 Course Notes</a:t>
            </a:r>
            <a:endParaRPr lang="en-US" sz="1400">
              <a:solidFill>
                <a:srgbClr val="FF0000"/>
              </a:solidFill>
            </a:endParaRPr>
          </a:p>
          <a:p>
            <a:r>
              <a:rPr lang="en-US" sz="1400">
                <a:solidFill>
                  <a:srgbClr val="FF0000"/>
                </a:solidFill>
              </a:rPr>
              <a:t>Suggested reference for revising op-amp concepts (see relevant subchapters within Chapter 4):</a:t>
            </a:r>
            <a:endParaRPr lang="en-GB" sz="1400">
              <a:solidFill>
                <a:srgbClr val="FF0000"/>
              </a:solidFill>
            </a:endParaRPr>
          </a:p>
        </p:txBody>
      </p:sp>
      <p:pic>
        <p:nvPicPr>
          <p:cNvPr id="27" name="Picture 8">
            <a:extLst>
              <a:ext uri="{FF2B5EF4-FFF2-40B4-BE49-F238E27FC236}">
                <a16:creationId xmlns:a16="http://schemas.microsoft.com/office/drawing/2014/main" id="{E04282FF-725D-4F42-BA9E-39545ADD5C85}"/>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822" b="1022"/>
          <a:stretch/>
        </p:blipFill>
        <p:spPr bwMode="auto">
          <a:xfrm rot="5400000">
            <a:off x="9421376" y="-89771"/>
            <a:ext cx="1012488" cy="158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1EAB4BE-6741-42B5-A1BC-CF117029B858}"/>
                  </a:ext>
                </a:extLst>
              </p:cNvPr>
              <p:cNvSpPr txBox="1"/>
              <p:nvPr/>
            </p:nvSpPr>
            <p:spPr>
              <a:xfrm>
                <a:off x="9026745" y="2381714"/>
                <a:ext cx="1243866"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a:rPr>
                            <m:t>𝑉</m:t>
                          </m:r>
                        </m:e>
                        <m:sub>
                          <m:r>
                            <a:rPr lang="en-US" i="1">
                              <a:solidFill>
                                <a:srgbClr val="00B050"/>
                              </a:solidFill>
                              <a:latin typeface="Cambria Math"/>
                            </a:rPr>
                            <m:t>𝑇𝑢𝑛𝑛𝑒𝑙𝑖𝑛𝑔</m:t>
                          </m:r>
                        </m:sub>
                      </m:sSub>
                    </m:oMath>
                  </m:oMathPara>
                </a14:m>
                <a:endParaRPr lang="en-SG">
                  <a:solidFill>
                    <a:srgbClr val="00B050"/>
                  </a:solidFill>
                </a:endParaRPr>
              </a:p>
            </p:txBody>
          </p:sp>
        </mc:Choice>
        <mc:Fallback xmlns="">
          <p:sp>
            <p:nvSpPr>
              <p:cNvPr id="30" name="TextBox 29">
                <a:extLst>
                  <a:ext uri="{FF2B5EF4-FFF2-40B4-BE49-F238E27FC236}">
                    <a16:creationId xmlns:a16="http://schemas.microsoft.com/office/drawing/2014/main" id="{51EAB4BE-6741-42B5-A1BC-CF117029B858}"/>
                  </a:ext>
                </a:extLst>
              </p:cNvPr>
              <p:cNvSpPr txBox="1">
                <a:spLocks noRot="1" noChangeAspect="1" noMove="1" noResize="1" noEditPoints="1" noAdjustHandles="1" noChangeArrowheads="1" noChangeShapeType="1" noTextEdit="1"/>
              </p:cNvSpPr>
              <p:nvPr/>
            </p:nvSpPr>
            <p:spPr>
              <a:xfrm>
                <a:off x="9026745" y="2381714"/>
                <a:ext cx="1243866" cy="391902"/>
              </a:xfrm>
              <a:prstGeom prst="rect">
                <a:avLst/>
              </a:prstGeom>
              <a:blipFill>
                <a:blip r:embed="rId6"/>
                <a:stretch>
                  <a:fillRect b="-10938"/>
                </a:stretch>
              </a:blipFill>
            </p:spPr>
            <p:txBody>
              <a:bodyPr/>
              <a:lstStyle/>
              <a:p>
                <a:r>
                  <a:rPr lang="en-US">
                    <a:noFill/>
                  </a:rPr>
                  <a:t> </a:t>
                </a:r>
              </a:p>
            </p:txBody>
          </p:sp>
        </mc:Fallback>
      </mc:AlternateContent>
      <p:sp>
        <p:nvSpPr>
          <p:cNvPr id="32" name="Rectangle 8">
            <a:extLst>
              <a:ext uri="{FF2B5EF4-FFF2-40B4-BE49-F238E27FC236}">
                <a16:creationId xmlns:a16="http://schemas.microsoft.com/office/drawing/2014/main" id="{B326DCB0-C02E-42D1-BC4D-39EA30F24C48}"/>
              </a:ext>
            </a:extLst>
          </p:cNvPr>
          <p:cNvSpPr>
            <a:spLocks noChangeArrowheads="1"/>
          </p:cNvSpPr>
          <p:nvPr/>
        </p:nvSpPr>
        <p:spPr bwMode="auto">
          <a:xfrm>
            <a:off x="3175537" y="6423720"/>
            <a:ext cx="36481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SG" sz="1200"/>
              <a:t>Circuit diagram adapted from John D. Alexander </a:t>
            </a:r>
          </a:p>
          <a:p>
            <a:r>
              <a:rPr lang="en-SG" sz="1200">
                <a:hlinkClick r:id="rId7"/>
              </a:rPr>
              <a:t>www.geocities.com/spm_stm/</a:t>
            </a:r>
            <a:r>
              <a:rPr lang="en-SG" sz="1200"/>
              <a:t> </a:t>
            </a:r>
            <a:r>
              <a:rPr lang="en-SG" sz="1200">
                <a:solidFill>
                  <a:srgbClr val="FF0000"/>
                </a:solidFill>
              </a:rPr>
              <a:t>(link defunct!)</a:t>
            </a:r>
            <a:endParaRPr lang="en-GB" sz="1200">
              <a:solidFill>
                <a:srgbClr val="FF0000"/>
              </a:solidFill>
            </a:endParaRPr>
          </a:p>
        </p:txBody>
      </p:sp>
      <p:sp>
        <p:nvSpPr>
          <p:cNvPr id="33" name="TextBox 18">
            <a:extLst>
              <a:ext uri="{FF2B5EF4-FFF2-40B4-BE49-F238E27FC236}">
                <a16:creationId xmlns:a16="http://schemas.microsoft.com/office/drawing/2014/main" id="{909D0820-C3F9-4ADF-A3D5-A4FCA27C24BD}"/>
              </a:ext>
            </a:extLst>
          </p:cNvPr>
          <p:cNvSpPr txBox="1">
            <a:spLocks noChangeArrowheads="1"/>
          </p:cNvSpPr>
          <p:nvPr/>
        </p:nvSpPr>
        <p:spPr bwMode="auto">
          <a:xfrm>
            <a:off x="10633205" y="298866"/>
            <a:ext cx="1535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NI USB-6211</a:t>
            </a:r>
            <a:endParaRPr lang="en-SG"/>
          </a:p>
        </p:txBody>
      </p:sp>
      <p:cxnSp>
        <p:nvCxnSpPr>
          <p:cNvPr id="38" name="Elbow Connector 14">
            <a:extLst>
              <a:ext uri="{FF2B5EF4-FFF2-40B4-BE49-F238E27FC236}">
                <a16:creationId xmlns:a16="http://schemas.microsoft.com/office/drawing/2014/main" id="{2E8B0A52-2EDD-4BB6-8B5A-24013548DC51}"/>
              </a:ext>
            </a:extLst>
          </p:cNvPr>
          <p:cNvCxnSpPr>
            <a:cxnSpLocks/>
          </p:cNvCxnSpPr>
          <p:nvPr/>
        </p:nvCxnSpPr>
        <p:spPr>
          <a:xfrm rot="16200000" flipV="1">
            <a:off x="7963347" y="1386191"/>
            <a:ext cx="3902855" cy="1672897"/>
          </a:xfrm>
          <a:prstGeom prst="bentConnector3">
            <a:avLst>
              <a:gd name="adj1" fmla="val 76141"/>
            </a:avLst>
          </a:prstGeom>
          <a:ln w="25400">
            <a:solidFill>
              <a:srgbClr val="0070C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A4BCB81-43AA-4BD9-9B39-3EED5B7B0E45}"/>
                  </a:ext>
                </a:extLst>
              </p:cNvPr>
              <p:cNvSpPr txBox="1"/>
              <p:nvPr/>
            </p:nvSpPr>
            <p:spPr>
              <a:xfrm>
                <a:off x="10761821" y="1150494"/>
                <a:ext cx="810094"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𝑉</m:t>
                          </m:r>
                        </m:e>
                        <m:sub>
                          <m:r>
                            <a:rPr lang="en-US" b="0" i="1" smtClean="0">
                              <a:solidFill>
                                <a:srgbClr val="0070C0"/>
                              </a:solidFill>
                              <a:latin typeface="Cambria Math" panose="02040503050406030204" pitchFamily="18" charset="0"/>
                            </a:rPr>
                            <m:t>𝑝𝑖𝑒𝑧𝑜</m:t>
                          </m:r>
                        </m:sub>
                      </m:sSub>
                    </m:oMath>
                  </m:oMathPara>
                </a14:m>
                <a:endParaRPr lang="en-SG">
                  <a:solidFill>
                    <a:srgbClr val="0070C0"/>
                  </a:solidFill>
                </a:endParaRPr>
              </a:p>
            </p:txBody>
          </p:sp>
        </mc:Choice>
        <mc:Fallback xmlns="">
          <p:sp>
            <p:nvSpPr>
              <p:cNvPr id="39" name="TextBox 38">
                <a:extLst>
                  <a:ext uri="{FF2B5EF4-FFF2-40B4-BE49-F238E27FC236}">
                    <a16:creationId xmlns:a16="http://schemas.microsoft.com/office/drawing/2014/main" id="{2A4BCB81-43AA-4BD9-9B39-3EED5B7B0E45}"/>
                  </a:ext>
                </a:extLst>
              </p:cNvPr>
              <p:cNvSpPr txBox="1">
                <a:spLocks noRot="1" noChangeAspect="1" noMove="1" noResize="1" noEditPoints="1" noAdjustHandles="1" noChangeArrowheads="1" noChangeShapeType="1" noTextEdit="1"/>
              </p:cNvSpPr>
              <p:nvPr/>
            </p:nvSpPr>
            <p:spPr>
              <a:xfrm>
                <a:off x="10761821" y="1150494"/>
                <a:ext cx="810094" cy="390748"/>
              </a:xfrm>
              <a:prstGeom prst="rect">
                <a:avLst/>
              </a:prstGeom>
              <a:blipFill>
                <a:blip r:embed="rId8"/>
                <a:stretch>
                  <a:fillRect b="-7813"/>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8658C1B1-CE27-405F-9198-BB6BE89B3819}"/>
              </a:ext>
            </a:extLst>
          </p:cNvPr>
          <p:cNvCxnSpPr/>
          <p:nvPr/>
        </p:nvCxnSpPr>
        <p:spPr>
          <a:xfrm>
            <a:off x="9078325" y="279271"/>
            <a:ext cx="250244"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04D00285-CD9A-48B5-8603-CBFC89F23578}"/>
                  </a:ext>
                </a:extLst>
              </p:cNvPr>
              <p:cNvSpPr>
                <a:spLocks noGrp="1"/>
              </p:cNvSpPr>
              <p:nvPr>
                <p:ph idx="1"/>
              </p:nvPr>
            </p:nvSpPr>
            <p:spPr>
              <a:xfrm>
                <a:off x="13174" y="896816"/>
                <a:ext cx="3305206" cy="5961185"/>
              </a:xfrm>
            </p:spPr>
            <p:txBody>
              <a:bodyPr vert="horz" lIns="91440" tIns="45720" rIns="91440" bIns="45720" rtlCol="0" anchor="t">
                <a:noAutofit/>
              </a:bodyPr>
              <a:lstStyle/>
              <a:p>
                <a:r>
                  <a:rPr lang="en-US" sz="1600">
                    <a:cs typeface="Calibri"/>
                  </a:rPr>
                  <a:t>You should first trace the physical wiring on the PCB to see how it matches up to the given circuit diagram.</a:t>
                </a:r>
              </a:p>
              <a:p>
                <a:r>
                  <a:rPr lang="en-US" sz="1600">
                    <a:cs typeface="Calibri"/>
                  </a:rPr>
                  <a:t>Key tests to perform:</a:t>
                </a:r>
              </a:p>
              <a:p>
                <a:pPr lvl="1">
                  <a:buFont typeface="Wingdings" panose="05000000000000000000" pitchFamily="2" charset="2"/>
                  <a:buChar char="Ø"/>
                </a:pPr>
                <a:r>
                  <a:rPr lang="en-GB" sz="1400" u="sng">
                    <a:cs typeface="Calibri"/>
                  </a:rPr>
                  <a:t>Board 1</a:t>
                </a:r>
                <a:br>
                  <a:rPr lang="en-GB" sz="1400">
                    <a:cs typeface="Calibri"/>
                  </a:rPr>
                </a:br>
                <a:r>
                  <a:rPr lang="en-GB" sz="1400">
                    <a:cs typeface="Calibri"/>
                  </a:rPr>
                  <a:t>Input nA (using Keithley 6221) and measure V output</a:t>
                </a:r>
              </a:p>
              <a:p>
                <a:pPr lvl="1">
                  <a:buFont typeface="Wingdings" panose="05000000000000000000" pitchFamily="2" charset="2"/>
                  <a:buChar char="Ø"/>
                </a:pPr>
                <a:r>
                  <a:rPr lang="en-GB" sz="1400" u="sng">
                    <a:cs typeface="Calibri"/>
                  </a:rPr>
                  <a:t>Board 2</a:t>
                </a:r>
                <a:br>
                  <a:rPr lang="en-GB" sz="1400">
                    <a:cs typeface="Calibri"/>
                  </a:rPr>
                </a:br>
                <a:r>
                  <a:rPr lang="en-GB" sz="1400">
                    <a:cs typeface="Calibri"/>
                  </a:rPr>
                  <a:t>Input waveform (using a function generator) and characterise output waveform</a:t>
                </a:r>
              </a:p>
              <a:p>
                <a:r>
                  <a:rPr lang="en-US" sz="1600">
                    <a:cs typeface="Calibri"/>
                  </a:rPr>
                  <a:t>The USB-6211 is meant to be used as an oscilloscope and function generator for you to visualize &amp; characterize the voltage values over time. The RTB2004 is meant for advanced troubleshooting/final characterization.</a:t>
                </a:r>
                <a:endParaRPr lang="en-US" sz="2000">
                  <a:cs typeface="Calibri"/>
                </a:endParaRPr>
              </a:p>
              <a:p>
                <a:r>
                  <a:rPr lang="en-US" sz="1600">
                    <a:cs typeface="Calibri"/>
                  </a:rPr>
                  <a:t>Recommended operating values:</a:t>
                </a:r>
              </a:p>
              <a:p>
                <a:pPr lvl="1">
                  <a:buFont typeface="Wingdings" panose="05000000000000000000" pitchFamily="2" charset="2"/>
                  <a:buChar char="Ø"/>
                </a:pPr>
                <a14:m>
                  <m:oMath xmlns:m="http://schemas.openxmlformats.org/officeDocument/2006/math">
                    <m:sSup>
                      <m:sSupPr>
                        <m:ctrlPr>
                          <a:rPr lang="en-US" sz="1400" b="0" i="1" dirty="0" smtClean="0">
                            <a:latin typeface="Cambria Math" panose="02040503050406030204" pitchFamily="18" charset="0"/>
                            <a:cs typeface="Calibri"/>
                          </a:rPr>
                        </m:ctrlPr>
                      </m:sSupPr>
                      <m:e>
                        <m:r>
                          <a:rPr lang="en-US" sz="1400" i="1" dirty="0" smtClean="0">
                            <a:latin typeface="Cambria Math" panose="02040503050406030204" pitchFamily="18" charset="0"/>
                            <a:cs typeface="Calibri"/>
                          </a:rPr>
                          <m:t>𝑉</m:t>
                        </m:r>
                      </m:e>
                      <m:sup>
                        <m:r>
                          <a:rPr lang="en-US" sz="1400" i="1" dirty="0" smtClean="0">
                            <a:latin typeface="Cambria Math" panose="02040503050406030204" pitchFamily="18" charset="0"/>
                            <a:cs typeface="Calibri"/>
                          </a:rPr>
                          <m:t>+</m:t>
                        </m:r>
                      </m:sup>
                    </m:sSup>
                    <m:r>
                      <a:rPr lang="en-US" sz="1400" i="1" dirty="0">
                        <a:latin typeface="Cambria Math" panose="02040503050406030204" pitchFamily="18" charset="0"/>
                        <a:cs typeface="Calibri"/>
                      </a:rPr>
                      <m:t> </m:t>
                    </m:r>
                    <m:r>
                      <a:rPr lang="en-US" sz="1400" i="1" dirty="0" smtClean="0">
                        <a:latin typeface="Cambria Math" panose="02040503050406030204" pitchFamily="18" charset="0"/>
                        <a:cs typeface="Calibri"/>
                      </a:rPr>
                      <m:t>=</m:t>
                    </m:r>
                    <m:r>
                      <a:rPr lang="en-US" sz="1400" i="1" dirty="0">
                        <a:latin typeface="Cambria Math" panose="02040503050406030204" pitchFamily="18" charset="0"/>
                        <a:cs typeface="Calibri"/>
                      </a:rPr>
                      <m:t> </m:t>
                    </m:r>
                    <m:r>
                      <a:rPr lang="en-US" sz="1400" i="1" dirty="0" smtClean="0">
                        <a:latin typeface="Cambria Math" panose="02040503050406030204" pitchFamily="18" charset="0"/>
                        <a:cs typeface="Calibri"/>
                      </a:rPr>
                      <m:t>15 </m:t>
                    </m:r>
                    <m:r>
                      <a:rPr lang="en-US" sz="1400" i="1" dirty="0" smtClean="0">
                        <a:latin typeface="Cambria Math" panose="02040503050406030204" pitchFamily="18" charset="0"/>
                        <a:cs typeface="Calibri"/>
                      </a:rPr>
                      <m:t>𝑉</m:t>
                    </m:r>
                  </m:oMath>
                </a14:m>
                <a:endParaRPr lang="en-US" sz="1400">
                  <a:cs typeface="Calibri"/>
                </a:endParaRPr>
              </a:p>
              <a:p>
                <a:pPr lvl="1">
                  <a:buFont typeface="Wingdings" panose="05000000000000000000" pitchFamily="2" charset="2"/>
                  <a:buChar char="Ø"/>
                </a:pPr>
                <a14:m>
                  <m:oMath xmlns:m="http://schemas.openxmlformats.org/officeDocument/2006/math">
                    <m:sSup>
                      <m:sSupPr>
                        <m:ctrlPr>
                          <a:rPr lang="en-US" sz="1400" b="0" i="1" dirty="0" smtClean="0">
                            <a:latin typeface="Cambria Math" panose="02040503050406030204" pitchFamily="18" charset="0"/>
                            <a:cs typeface="Calibri"/>
                          </a:rPr>
                        </m:ctrlPr>
                      </m:sSupPr>
                      <m:e>
                        <m:r>
                          <a:rPr lang="en-US" sz="1400" i="1" dirty="0" smtClean="0">
                            <a:latin typeface="Cambria Math" panose="02040503050406030204" pitchFamily="18" charset="0"/>
                            <a:cs typeface="Calibri"/>
                          </a:rPr>
                          <m:t>𝑉</m:t>
                        </m:r>
                      </m:e>
                      <m:sup>
                        <m:r>
                          <a:rPr lang="en-US" sz="1400" i="1" dirty="0" smtClean="0">
                            <a:latin typeface="Cambria Math" panose="02040503050406030204" pitchFamily="18" charset="0"/>
                            <a:cs typeface="Calibri"/>
                          </a:rPr>
                          <m:t>−</m:t>
                        </m:r>
                      </m:sup>
                    </m:sSup>
                    <m:r>
                      <a:rPr lang="en-US" sz="1400" i="1" dirty="0">
                        <a:latin typeface="Cambria Math" panose="02040503050406030204" pitchFamily="18" charset="0"/>
                        <a:cs typeface="Calibri"/>
                      </a:rPr>
                      <m:t> </m:t>
                    </m:r>
                    <m:r>
                      <a:rPr lang="en-US" sz="1400" i="1" dirty="0" smtClean="0">
                        <a:latin typeface="Cambria Math" panose="02040503050406030204" pitchFamily="18" charset="0"/>
                        <a:cs typeface="Calibri"/>
                      </a:rPr>
                      <m:t>=</m:t>
                    </m:r>
                    <m:r>
                      <a:rPr lang="en-US" sz="1400" i="1" dirty="0">
                        <a:latin typeface="Cambria Math" panose="02040503050406030204" pitchFamily="18" charset="0"/>
                        <a:cs typeface="Calibri"/>
                      </a:rPr>
                      <m:t> </m:t>
                    </m:r>
                    <m:r>
                      <a:rPr lang="en-US" sz="1400" i="1" dirty="0" smtClean="0">
                        <a:latin typeface="Cambria Math" panose="02040503050406030204" pitchFamily="18" charset="0"/>
                        <a:cs typeface="Calibri"/>
                      </a:rPr>
                      <m:t>15 </m:t>
                    </m:r>
                    <m:r>
                      <a:rPr lang="en-US" sz="1400" i="1" dirty="0" smtClean="0">
                        <a:latin typeface="Cambria Math" panose="02040503050406030204" pitchFamily="18" charset="0"/>
                        <a:cs typeface="Calibri"/>
                      </a:rPr>
                      <m:t>𝑉</m:t>
                    </m:r>
                  </m:oMath>
                </a14:m>
                <a:endParaRPr lang="en-US" sz="800">
                  <a:cs typeface="Calibri"/>
                </a:endParaRPr>
              </a:p>
              <a:p>
                <a:pPr lvl="1">
                  <a:buFont typeface="Wingdings" panose="05000000000000000000" pitchFamily="2" charset="2"/>
                  <a:buChar char="Ø"/>
                </a:pPr>
                <a:r>
                  <a:rPr lang="en-US" sz="1400">
                    <a:cs typeface="Calibri"/>
                  </a:rPr>
                  <a:t>Set point = </a:t>
                </a:r>
                <a14:m>
                  <m:oMath xmlns:m="http://schemas.openxmlformats.org/officeDocument/2006/math">
                    <m:r>
                      <a:rPr lang="en-US" sz="1400" i="1" dirty="0" smtClean="0">
                        <a:latin typeface="Cambria Math" panose="02040503050406030204" pitchFamily="18" charset="0"/>
                        <a:cs typeface="Calibri"/>
                      </a:rPr>
                      <m:t>−1 </m:t>
                    </m:r>
                    <m:r>
                      <a:rPr lang="en-US" sz="1400" i="1" dirty="0" smtClean="0">
                        <a:latin typeface="Cambria Math" panose="02040503050406030204" pitchFamily="18" charset="0"/>
                        <a:cs typeface="Calibri"/>
                      </a:rPr>
                      <m:t>𝑉</m:t>
                    </m:r>
                  </m:oMath>
                </a14:m>
                <a:endParaRPr lang="en-US" sz="1400">
                  <a:cs typeface="Calibri"/>
                </a:endParaRPr>
              </a:p>
              <a:p>
                <a:pPr lvl="1">
                  <a:buFont typeface="Wingdings" panose="05000000000000000000" pitchFamily="2" charset="2"/>
                  <a:buChar char="Ø"/>
                </a:pPr>
                <a:r>
                  <a:rPr lang="en-US" sz="1400">
                    <a:cs typeface="Calibri"/>
                  </a:rPr>
                  <a:t>Voltage bias = </a:t>
                </a:r>
                <a14:m>
                  <m:oMath xmlns:m="http://schemas.openxmlformats.org/officeDocument/2006/math">
                    <m:r>
                      <a:rPr lang="en-US" sz="1400" i="1" dirty="0" smtClean="0">
                        <a:latin typeface="Cambria Math" panose="02040503050406030204" pitchFamily="18" charset="0"/>
                        <a:cs typeface="Calibri"/>
                      </a:rPr>
                      <m:t>1 </m:t>
                    </m:r>
                    <m:r>
                      <a:rPr lang="en-US" sz="1400" i="1" dirty="0" smtClean="0">
                        <a:latin typeface="Cambria Math" panose="02040503050406030204" pitchFamily="18" charset="0"/>
                        <a:cs typeface="Calibri"/>
                      </a:rPr>
                      <m:t>𝑉</m:t>
                    </m:r>
                  </m:oMath>
                </a14:m>
                <a:endParaRPr lang="en-US" sz="1400">
                  <a:cs typeface="Calibri"/>
                </a:endParaRPr>
              </a:p>
            </p:txBody>
          </p:sp>
        </mc:Choice>
        <mc:Fallback xmlns="">
          <p:sp>
            <p:nvSpPr>
              <p:cNvPr id="50" name="Content Placeholder 2">
                <a:extLst>
                  <a:ext uri="{FF2B5EF4-FFF2-40B4-BE49-F238E27FC236}">
                    <a16:creationId xmlns:a16="http://schemas.microsoft.com/office/drawing/2014/main" id="{04D00285-CD9A-48B5-8603-CBFC89F23578}"/>
                  </a:ext>
                </a:extLst>
              </p:cNvPr>
              <p:cNvSpPr>
                <a:spLocks noGrp="1" noRot="1" noChangeAspect="1" noMove="1" noResize="1" noEditPoints="1" noAdjustHandles="1" noChangeArrowheads="1" noChangeShapeType="1" noTextEdit="1"/>
              </p:cNvSpPr>
              <p:nvPr>
                <p:ph idx="1"/>
              </p:nvPr>
            </p:nvSpPr>
            <p:spPr>
              <a:xfrm>
                <a:off x="13174" y="896816"/>
                <a:ext cx="3305206" cy="5961185"/>
              </a:xfrm>
              <a:blipFill>
                <a:blip r:embed="rId9"/>
                <a:stretch>
                  <a:fillRect l="-738" t="-716" r="-2214"/>
                </a:stretch>
              </a:blipFill>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5B1AF181-E839-41C3-BE98-CA9C8E70AD22}"/>
              </a:ext>
            </a:extLst>
          </p:cNvPr>
          <p:cNvCxnSpPr/>
          <p:nvPr/>
        </p:nvCxnSpPr>
        <p:spPr>
          <a:xfrm>
            <a:off x="10960100" y="4174067"/>
            <a:ext cx="52281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A61C88B-1F91-4A04-AB4C-DA22077A340E}"/>
              </a:ext>
            </a:extLst>
          </p:cNvPr>
          <p:cNvCxnSpPr/>
          <p:nvPr/>
        </p:nvCxnSpPr>
        <p:spPr>
          <a:xfrm flipV="1">
            <a:off x="11482917" y="2952750"/>
            <a:ext cx="0" cy="122131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C55262F-4864-4C76-A634-135774BEF22C}"/>
              </a:ext>
            </a:extLst>
          </p:cNvPr>
          <p:cNvCxnSpPr/>
          <p:nvPr/>
        </p:nvCxnSpPr>
        <p:spPr>
          <a:xfrm flipV="1">
            <a:off x="6248399" y="2747433"/>
            <a:ext cx="0" cy="105833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2D8D798-DC8F-4BA6-96CC-B1B7BCAFB72A}"/>
              </a:ext>
            </a:extLst>
          </p:cNvPr>
          <p:cNvCxnSpPr>
            <a:cxnSpLocks/>
          </p:cNvCxnSpPr>
          <p:nvPr/>
        </p:nvCxnSpPr>
        <p:spPr>
          <a:xfrm>
            <a:off x="6148306" y="3801157"/>
            <a:ext cx="100093" cy="461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4D5C515-DCE5-4250-8E0F-232CFDF077A7}"/>
              </a:ext>
            </a:extLst>
          </p:cNvPr>
          <p:cNvCxnSpPr>
            <a:cxnSpLocks/>
          </p:cNvCxnSpPr>
          <p:nvPr/>
        </p:nvCxnSpPr>
        <p:spPr>
          <a:xfrm flipH="1">
            <a:off x="6248400" y="2747433"/>
            <a:ext cx="442976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836B008E-CCB6-4E38-AD79-FE72D0CA3301}"/>
              </a:ext>
            </a:extLst>
          </p:cNvPr>
          <p:cNvCxnSpPr/>
          <p:nvPr/>
        </p:nvCxnSpPr>
        <p:spPr>
          <a:xfrm rot="16200000" flipV="1">
            <a:off x="8558077" y="627350"/>
            <a:ext cx="2548526" cy="1691640"/>
          </a:xfrm>
          <a:prstGeom prst="bentConnector3">
            <a:avLst>
              <a:gd name="adj1" fmla="val 57973"/>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4FC43F4-1AC9-4B6C-85D4-675E7B5848DC}"/>
              </a:ext>
            </a:extLst>
          </p:cNvPr>
          <p:cNvCxnSpPr/>
          <p:nvPr/>
        </p:nvCxnSpPr>
        <p:spPr>
          <a:xfrm>
            <a:off x="8986520" y="198907"/>
            <a:ext cx="41148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A141EF3C-D71E-48F8-B5B3-1E1BD3E60563}"/>
              </a:ext>
            </a:extLst>
          </p:cNvPr>
          <p:cNvSpPr/>
          <p:nvPr/>
        </p:nvSpPr>
        <p:spPr>
          <a:xfrm rot="5400000">
            <a:off x="0" y="0"/>
            <a:ext cx="914400" cy="914400"/>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9C7F10D3-3767-4636-833C-AA7E99A541AA}"/>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t="7876" b="7305"/>
          <a:stretch/>
        </p:blipFill>
        <p:spPr bwMode="auto">
          <a:xfrm>
            <a:off x="11322219" y="5052128"/>
            <a:ext cx="799973" cy="79208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3829C08-2455-4825-8887-2245E9528046}"/>
              </a:ext>
            </a:extLst>
          </p:cNvPr>
          <p:cNvCxnSpPr>
            <a:cxnSpLocks/>
          </p:cNvCxnSpPr>
          <p:nvPr/>
        </p:nvCxnSpPr>
        <p:spPr>
          <a:xfrm>
            <a:off x="10940032" y="5448173"/>
            <a:ext cx="3821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1" name="TextBox 20">
            <a:extLst>
              <a:ext uri="{FF2B5EF4-FFF2-40B4-BE49-F238E27FC236}">
                <a16:creationId xmlns:a16="http://schemas.microsoft.com/office/drawing/2014/main" id="{43E31B27-0565-4730-8742-80EAC0497E46}"/>
              </a:ext>
            </a:extLst>
          </p:cNvPr>
          <p:cNvSpPr txBox="1">
            <a:spLocks noChangeArrowheads="1"/>
          </p:cNvSpPr>
          <p:nvPr/>
        </p:nvSpPr>
        <p:spPr bwMode="auto">
          <a:xfrm>
            <a:off x="4529303" y="2812196"/>
            <a:ext cx="13205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t>PCB 2: Control Board</a:t>
            </a:r>
          </a:p>
          <a:p>
            <a:pPr eaLnBrk="1" hangingPunct="1"/>
            <a:endParaRPr lang="en-US" sz="1400"/>
          </a:p>
        </p:txBody>
      </p:sp>
    </p:spTree>
    <p:extLst>
      <p:ext uri="{BB962C8B-B14F-4D97-AF65-F5344CB8AC3E}">
        <p14:creationId xmlns:p14="http://schemas.microsoft.com/office/powerpoint/2010/main" val="7915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4">
            <a:extLst>
              <a:ext uri="{FF2B5EF4-FFF2-40B4-BE49-F238E27FC236}">
                <a16:creationId xmlns:a16="http://schemas.microsoft.com/office/drawing/2014/main" id="{01D776EF-DA1A-4ADC-9182-27F449F8566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5967" y="699361"/>
            <a:ext cx="170497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914399" y="0"/>
            <a:ext cx="8611937" cy="1092200"/>
          </a:xfrm>
        </p:spPr>
        <p:txBody>
          <a:bodyPr/>
          <a:lstStyle/>
          <a:p>
            <a:r>
              <a:rPr lang="en-US"/>
              <a:t>3. Electronics (USB-6211 wiring)</a:t>
            </a:r>
            <a:endParaRPr lang="en-GB"/>
          </a:p>
        </p:txBody>
      </p:sp>
      <p:cxnSp>
        <p:nvCxnSpPr>
          <p:cNvPr id="51" name="Straight Arrow Connector 50">
            <a:extLst>
              <a:ext uri="{FF2B5EF4-FFF2-40B4-BE49-F238E27FC236}">
                <a16:creationId xmlns:a16="http://schemas.microsoft.com/office/drawing/2014/main" id="{ED6669FA-D4B4-435E-A2D1-1A2BCCEBDEDA}"/>
              </a:ext>
            </a:extLst>
          </p:cNvPr>
          <p:cNvCxnSpPr/>
          <p:nvPr/>
        </p:nvCxnSpPr>
        <p:spPr>
          <a:xfrm>
            <a:off x="7042741" y="2808728"/>
            <a:ext cx="534250" cy="35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Freeform 23">
            <a:extLst>
              <a:ext uri="{FF2B5EF4-FFF2-40B4-BE49-F238E27FC236}">
                <a16:creationId xmlns:a16="http://schemas.microsoft.com/office/drawing/2014/main" id="{48BE1359-C478-41D2-9AAF-065024828353}"/>
              </a:ext>
            </a:extLst>
          </p:cNvPr>
          <p:cNvSpPr/>
          <p:nvPr/>
        </p:nvSpPr>
        <p:spPr>
          <a:xfrm>
            <a:off x="3688559" y="2784474"/>
            <a:ext cx="6912768" cy="871958"/>
          </a:xfrm>
          <a:custGeom>
            <a:avLst/>
            <a:gdLst>
              <a:gd name="connsiteX0" fmla="*/ 6788150 w 7277100"/>
              <a:gd name="connsiteY0" fmla="*/ 120650 h 1428750"/>
              <a:gd name="connsiteX1" fmla="*/ 7270750 w 7277100"/>
              <a:gd name="connsiteY1" fmla="*/ 114300 h 1428750"/>
              <a:gd name="connsiteX2" fmla="*/ 7277100 w 7277100"/>
              <a:gd name="connsiteY2" fmla="*/ 1428750 h 1428750"/>
              <a:gd name="connsiteX3" fmla="*/ 6350 w 7277100"/>
              <a:gd name="connsiteY3" fmla="*/ 1422400 h 1428750"/>
              <a:gd name="connsiteX4" fmla="*/ 0 w 7277100"/>
              <a:gd name="connsiteY4" fmla="*/ 0 h 1428750"/>
              <a:gd name="connsiteX5" fmla="*/ 158750 w 7277100"/>
              <a:gd name="connsiteY5" fmla="*/ 6350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100" h="1428750">
                <a:moveTo>
                  <a:pt x="6788150" y="120650"/>
                </a:moveTo>
                <a:lnTo>
                  <a:pt x="7270750" y="114300"/>
                </a:lnTo>
                <a:cubicBezTo>
                  <a:pt x="7272867" y="552450"/>
                  <a:pt x="7274983" y="990600"/>
                  <a:pt x="7277100" y="1428750"/>
                </a:cubicBezTo>
                <a:lnTo>
                  <a:pt x="6350" y="1422400"/>
                </a:lnTo>
                <a:cubicBezTo>
                  <a:pt x="4233" y="948267"/>
                  <a:pt x="2117" y="474133"/>
                  <a:pt x="0" y="0"/>
                </a:cubicBezTo>
                <a:lnTo>
                  <a:pt x="158750" y="6350"/>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TextBox 53">
            <a:extLst>
              <a:ext uri="{FF2B5EF4-FFF2-40B4-BE49-F238E27FC236}">
                <a16:creationId xmlns:a16="http://schemas.microsoft.com/office/drawing/2014/main" id="{106FA20B-0B1B-43F6-A511-34180B823986}"/>
              </a:ext>
            </a:extLst>
          </p:cNvPr>
          <p:cNvSpPr txBox="1"/>
          <p:nvPr/>
        </p:nvSpPr>
        <p:spPr>
          <a:xfrm>
            <a:off x="5892216" y="3460595"/>
            <a:ext cx="2826415" cy="369332"/>
          </a:xfrm>
          <a:prstGeom prst="rect">
            <a:avLst/>
          </a:prstGeom>
          <a:solidFill>
            <a:schemeClr val="bg1"/>
          </a:solidFill>
        </p:spPr>
        <p:txBody>
          <a:bodyPr wrap="none" rtlCol="0">
            <a:spAutoFit/>
          </a:bodyPr>
          <a:lstStyle/>
          <a:p>
            <a:r>
              <a:rPr lang="en-US"/>
              <a:t>Single or Continuous loop</a:t>
            </a:r>
            <a:endParaRPr lang="en-SG"/>
          </a:p>
        </p:txBody>
      </p:sp>
      <p:sp>
        <p:nvSpPr>
          <p:cNvPr id="55" name="Pentagon 10">
            <a:extLst>
              <a:ext uri="{FF2B5EF4-FFF2-40B4-BE49-F238E27FC236}">
                <a16:creationId xmlns:a16="http://schemas.microsoft.com/office/drawing/2014/main" id="{81F7D71A-2DA2-4515-8C46-3D0D2386596B}"/>
              </a:ext>
            </a:extLst>
          </p:cNvPr>
          <p:cNvSpPr/>
          <p:nvPr/>
        </p:nvSpPr>
        <p:spPr>
          <a:xfrm>
            <a:off x="3832575" y="1742624"/>
            <a:ext cx="1872208" cy="648072"/>
          </a:xfrm>
          <a:prstGeom prst="homePlate">
            <a:avLst/>
          </a:prstGeom>
          <a:solidFill>
            <a:schemeClr val="accent1">
              <a:lumMod val="50000"/>
            </a:schemeClr>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solidFill>
                  <a:schemeClr val="bg2"/>
                </a:solidFill>
              </a:rPr>
              <a:t>Acquire Input</a:t>
            </a:r>
            <a:endParaRPr lang="en-GB" b="1">
              <a:solidFill>
                <a:schemeClr val="bg2"/>
              </a:solidFill>
            </a:endParaRPr>
          </a:p>
        </p:txBody>
      </p:sp>
      <p:sp>
        <p:nvSpPr>
          <p:cNvPr id="56" name="Pentagon 13">
            <a:extLst>
              <a:ext uri="{FF2B5EF4-FFF2-40B4-BE49-F238E27FC236}">
                <a16:creationId xmlns:a16="http://schemas.microsoft.com/office/drawing/2014/main" id="{331CE351-AE93-455B-8106-2669F6C0BEC4}"/>
              </a:ext>
            </a:extLst>
          </p:cNvPr>
          <p:cNvSpPr/>
          <p:nvPr/>
        </p:nvSpPr>
        <p:spPr>
          <a:xfrm>
            <a:off x="7576991" y="1758421"/>
            <a:ext cx="2736304" cy="648072"/>
          </a:xfrm>
          <a:prstGeom prst="homePlate">
            <a:avLst/>
          </a:prstGeom>
          <a:solidFill>
            <a:schemeClr val="accent2"/>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solidFill>
                  <a:schemeClr val="bg2"/>
                </a:solidFill>
              </a:rPr>
              <a:t>Logging &amp; Display Data</a:t>
            </a:r>
            <a:endParaRPr lang="en-GB" b="1">
              <a:solidFill>
                <a:schemeClr val="bg2"/>
              </a:solidFill>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91C70C3-3832-4D72-843F-731C8EC67AA2}"/>
                  </a:ext>
                </a:extLst>
              </p:cNvPr>
              <p:cNvSpPr txBox="1"/>
              <p:nvPr/>
            </p:nvSpPr>
            <p:spPr>
              <a:xfrm>
                <a:off x="7576991" y="2464481"/>
                <a:ext cx="2952328" cy="945900"/>
              </a:xfrm>
              <a:prstGeom prst="rect">
                <a:avLst/>
              </a:prstGeom>
              <a:solidFill>
                <a:schemeClr val="accent2">
                  <a:lumMod val="60000"/>
                  <a:lumOff val="40000"/>
                </a:schemeClr>
              </a:solidFill>
              <a:ln>
                <a:solidFill>
                  <a:schemeClr val="accent6">
                    <a:lumMod val="50000"/>
                  </a:schemeClr>
                </a:solidFill>
              </a:ln>
            </p:spPr>
            <p:txBody>
              <a:bodyPr wrap="square" rtlCol="0">
                <a:spAutoFit/>
              </a:bodyPr>
              <a:lstStyle/>
              <a:p>
                <a:r>
                  <a:rPr lang="en-US">
                    <a:solidFill>
                      <a:schemeClr val="tx1"/>
                    </a:solidFill>
                  </a:rPr>
                  <a:t>Front panel on PC displays</a:t>
                </a:r>
              </a:p>
              <a:p>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𝑉</m:t>
                        </m:r>
                      </m:e>
                      <m:sub>
                        <m:r>
                          <a:rPr lang="en-US" i="1">
                            <a:solidFill>
                              <a:schemeClr val="tx1"/>
                            </a:solidFill>
                            <a:latin typeface="Cambria Math"/>
                          </a:rPr>
                          <m:t>𝑇𝑢𝑛𝑛𝑒𝑙𝑖𝑛𝑔</m:t>
                        </m:r>
                      </m:sub>
                    </m:sSub>
                  </m:oMath>
                </a14:m>
                <a:r>
                  <a:rPr lang="en-US">
                    <a:solidFill>
                      <a:schemeClr val="tx1"/>
                    </a:solidFill>
                  </a:rPr>
                  <a:t> or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𝑝𝑖𝑒𝑧𝑜</m:t>
                        </m:r>
                      </m:sub>
                    </m:sSub>
                  </m:oMath>
                </a14:m>
                <a:r>
                  <a:rPr lang="en-US">
                    <a:solidFill>
                      <a:schemeClr val="tx1"/>
                    </a:solidFill>
                  </a:rPr>
                  <a:t> against time chart.</a:t>
                </a:r>
                <a:endParaRPr lang="en-GB">
                  <a:solidFill>
                    <a:schemeClr val="tx1"/>
                  </a:solidFill>
                </a:endParaRPr>
              </a:p>
            </p:txBody>
          </p:sp>
        </mc:Choice>
        <mc:Fallback xmlns="">
          <p:sp>
            <p:nvSpPr>
              <p:cNvPr id="57" name="TextBox 56">
                <a:extLst>
                  <a:ext uri="{FF2B5EF4-FFF2-40B4-BE49-F238E27FC236}">
                    <a16:creationId xmlns:a16="http://schemas.microsoft.com/office/drawing/2014/main" id="{D91C70C3-3832-4D72-843F-731C8EC67AA2}"/>
                  </a:ext>
                </a:extLst>
              </p:cNvPr>
              <p:cNvSpPr txBox="1">
                <a:spLocks noRot="1" noChangeAspect="1" noMove="1" noResize="1" noEditPoints="1" noAdjustHandles="1" noChangeArrowheads="1" noChangeShapeType="1" noTextEdit="1"/>
              </p:cNvSpPr>
              <p:nvPr/>
            </p:nvSpPr>
            <p:spPr>
              <a:xfrm>
                <a:off x="7576991" y="2464481"/>
                <a:ext cx="2952328" cy="945900"/>
              </a:xfrm>
              <a:prstGeom prst="rect">
                <a:avLst/>
              </a:prstGeom>
              <a:blipFill>
                <a:blip r:embed="rId3"/>
                <a:stretch>
                  <a:fillRect l="-1646" t="-2548" b="-8917"/>
                </a:stretch>
              </a:blipFill>
              <a:ln>
                <a:solidFill>
                  <a:schemeClr val="accent6">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08C4106-EE37-4DA9-9AE0-C85FB7DC962D}"/>
                  </a:ext>
                </a:extLst>
              </p:cNvPr>
              <p:cNvSpPr txBox="1"/>
              <p:nvPr/>
            </p:nvSpPr>
            <p:spPr>
              <a:xfrm>
                <a:off x="3832575" y="2454876"/>
                <a:ext cx="3240361" cy="967316"/>
              </a:xfrm>
              <a:prstGeom prst="rect">
                <a:avLst/>
              </a:prstGeom>
              <a:solidFill>
                <a:schemeClr val="accent1">
                  <a:lumMod val="60000"/>
                  <a:lumOff val="40000"/>
                </a:schemeClr>
              </a:solidFill>
              <a:ln>
                <a:solidFill>
                  <a:schemeClr val="accent6">
                    <a:lumMod val="50000"/>
                  </a:schemeClr>
                </a:solidFill>
              </a:ln>
            </p:spPr>
            <p:txBody>
              <a:bodyPr wrap="square" rtlCol="0">
                <a:spAutoFit/>
              </a:bodyPr>
              <a:lstStyle/>
              <a:p>
                <a:r>
                  <a:rPr lang="en-US" u="sng">
                    <a:solidFill>
                      <a:schemeClr val="tx1"/>
                    </a:solidFill>
                  </a:rPr>
                  <a:t>Measure</a:t>
                </a:r>
                <a:r>
                  <a:rPr lang="en-US">
                    <a:solidFill>
                      <a:schemeClr val="tx1"/>
                    </a:solidFill>
                  </a:rPr>
                  <a:t> signal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𝑉</m:t>
                        </m:r>
                      </m:e>
                      <m:sub>
                        <m:r>
                          <a:rPr lang="en-US" i="1">
                            <a:solidFill>
                              <a:schemeClr val="tx1"/>
                            </a:solidFill>
                            <a:latin typeface="Cambria Math"/>
                          </a:rPr>
                          <m:t>𝑇𝑢𝑛𝑛𝑒𝑙𝑖𝑛𝑔</m:t>
                        </m:r>
                      </m:sub>
                    </m:sSub>
                  </m:oMath>
                </a14:m>
                <a:r>
                  <a:rPr lang="en-US">
                    <a:solidFill>
                      <a:schemeClr val="tx1"/>
                    </a:solidFill>
                  </a:rPr>
                  <a:t> or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𝑝𝑖𝑒𝑧𝑜</m:t>
                        </m:r>
                      </m:sub>
                    </m:sSub>
                  </m:oMath>
                </a14:m>
                <a:r>
                  <a:rPr lang="en-US">
                    <a:solidFill>
                      <a:schemeClr val="tx1"/>
                    </a:solidFill>
                  </a:rPr>
                  <a:t> into Analog Input (AI) channel.</a:t>
                </a:r>
                <a:endParaRPr lang="en-GB">
                  <a:solidFill>
                    <a:schemeClr val="tx1"/>
                  </a:solidFill>
                </a:endParaRPr>
              </a:p>
            </p:txBody>
          </p:sp>
        </mc:Choice>
        <mc:Fallback xmlns="">
          <p:sp>
            <p:nvSpPr>
              <p:cNvPr id="58" name="TextBox 57">
                <a:extLst>
                  <a:ext uri="{FF2B5EF4-FFF2-40B4-BE49-F238E27FC236}">
                    <a16:creationId xmlns:a16="http://schemas.microsoft.com/office/drawing/2014/main" id="{908C4106-EE37-4DA9-9AE0-C85FB7DC962D}"/>
                  </a:ext>
                </a:extLst>
              </p:cNvPr>
              <p:cNvSpPr txBox="1">
                <a:spLocks noRot="1" noChangeAspect="1" noMove="1" noResize="1" noEditPoints="1" noAdjustHandles="1" noChangeArrowheads="1" noChangeShapeType="1" noTextEdit="1"/>
              </p:cNvSpPr>
              <p:nvPr/>
            </p:nvSpPr>
            <p:spPr>
              <a:xfrm>
                <a:off x="3832575" y="2454876"/>
                <a:ext cx="3240361" cy="967316"/>
              </a:xfrm>
              <a:prstGeom prst="rect">
                <a:avLst/>
              </a:prstGeom>
              <a:blipFill>
                <a:blip r:embed="rId4"/>
                <a:stretch>
                  <a:fillRect l="-1501" t="-2500" b="-8750"/>
                </a:stretch>
              </a:blipFill>
              <a:ln>
                <a:solidFill>
                  <a:schemeClr val="accent6">
                    <a:lumMod val="50000"/>
                  </a:schemeClr>
                </a:solidFill>
              </a:ln>
            </p:spPr>
            <p:txBody>
              <a:bodyPr/>
              <a:lstStyle/>
              <a:p>
                <a:r>
                  <a:rPr lang="en-US">
                    <a:noFill/>
                  </a:rPr>
                  <a:t> </a:t>
                </a:r>
              </a:p>
            </p:txBody>
          </p:sp>
        </mc:Fallback>
      </mc:AlternateContent>
      <p:sp>
        <p:nvSpPr>
          <p:cNvPr id="59" name="Content Placeholder 2">
            <a:extLst>
              <a:ext uri="{FF2B5EF4-FFF2-40B4-BE49-F238E27FC236}">
                <a16:creationId xmlns:a16="http://schemas.microsoft.com/office/drawing/2014/main" id="{8619268F-3356-4218-B64F-A9F542E30F3F}"/>
              </a:ext>
            </a:extLst>
          </p:cNvPr>
          <p:cNvSpPr txBox="1">
            <a:spLocks/>
          </p:cNvSpPr>
          <p:nvPr/>
        </p:nvSpPr>
        <p:spPr bwMode="auto">
          <a:xfrm>
            <a:off x="3970421" y="1281047"/>
            <a:ext cx="5844380" cy="532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800">
                <a:solidFill>
                  <a:schemeClr val="tx1"/>
                </a:solidFill>
                <a:latin typeface="+mn-lt"/>
              </a:defRPr>
            </a:lvl4pPr>
            <a:lvl5pPr marL="2057400" indent="-228600" algn="l" rtl="0" eaLnBrk="0" fontAlgn="base" hangingPunct="0">
              <a:spcBef>
                <a:spcPct val="20000"/>
              </a:spcBef>
              <a:spcAft>
                <a:spcPct val="0"/>
              </a:spcAft>
              <a:buChar char="»"/>
              <a:defRPr sz="1800">
                <a:solidFill>
                  <a:schemeClr val="tx1"/>
                </a:solidFill>
                <a:latin typeface="+mn-lt"/>
              </a:defRPr>
            </a:lvl5pPr>
            <a:lvl6pPr marL="2514600" indent="-228600" algn="l" rtl="0" fontAlgn="base">
              <a:spcBef>
                <a:spcPct val="20000"/>
              </a:spcBef>
              <a:spcAft>
                <a:spcPct val="0"/>
              </a:spcAft>
              <a:buChar char="»"/>
              <a:defRPr sz="1800">
                <a:solidFill>
                  <a:schemeClr val="tx1"/>
                </a:solidFill>
                <a:latin typeface="+mn-lt"/>
              </a:defRPr>
            </a:lvl6pPr>
            <a:lvl7pPr marL="2971800" indent="-228600" algn="l" rtl="0" fontAlgn="base">
              <a:spcBef>
                <a:spcPct val="20000"/>
              </a:spcBef>
              <a:spcAft>
                <a:spcPct val="0"/>
              </a:spcAft>
              <a:buChar char="»"/>
              <a:defRPr sz="1800">
                <a:solidFill>
                  <a:schemeClr val="tx1"/>
                </a:solidFill>
                <a:latin typeface="+mn-lt"/>
              </a:defRPr>
            </a:lvl7pPr>
            <a:lvl8pPr marL="3429000" indent="-228600" algn="l" rtl="0" fontAlgn="base">
              <a:spcBef>
                <a:spcPct val="20000"/>
              </a:spcBef>
              <a:spcAft>
                <a:spcPct val="0"/>
              </a:spcAft>
              <a:buChar char="»"/>
              <a:defRPr sz="1800">
                <a:solidFill>
                  <a:schemeClr val="tx1"/>
                </a:solidFill>
                <a:latin typeface="+mn-lt"/>
              </a:defRPr>
            </a:lvl8pPr>
            <a:lvl9pPr marL="3886200" indent="-228600" algn="l" rtl="0" fontAlgn="base">
              <a:spcBef>
                <a:spcPct val="20000"/>
              </a:spcBef>
              <a:spcAft>
                <a:spcPct val="0"/>
              </a:spcAft>
              <a:buChar char="»"/>
              <a:defRPr sz="1800">
                <a:solidFill>
                  <a:schemeClr val="tx1"/>
                </a:solidFill>
                <a:latin typeface="+mn-lt"/>
              </a:defRPr>
            </a:lvl9pPr>
          </a:lstStyle>
          <a:p>
            <a:pPr marL="0" indent="0" algn="ctr">
              <a:buNone/>
            </a:pPr>
            <a:r>
              <a:rPr lang="en-US" sz="2400" kern="0"/>
              <a:t>Data Logging (with provided LabVIEW VIs)</a:t>
            </a:r>
          </a:p>
          <a:p>
            <a:pPr marL="0" indent="0" algn="just">
              <a:buNone/>
            </a:pPr>
            <a:endParaRPr lang="en-GB" sz="3600" kern="0"/>
          </a:p>
        </p:txBody>
      </p:sp>
      <p:sp>
        <p:nvSpPr>
          <p:cNvPr id="60" name="Content Placeholder 1">
            <a:extLst>
              <a:ext uri="{FF2B5EF4-FFF2-40B4-BE49-F238E27FC236}">
                <a16:creationId xmlns:a16="http://schemas.microsoft.com/office/drawing/2014/main" id="{47A13998-8001-4156-9A4A-77DAB67F3FC3}"/>
              </a:ext>
            </a:extLst>
          </p:cNvPr>
          <p:cNvSpPr>
            <a:spLocks noGrp="1"/>
          </p:cNvSpPr>
          <p:nvPr>
            <p:ph sz="half" idx="1"/>
          </p:nvPr>
        </p:nvSpPr>
        <p:spPr>
          <a:xfrm>
            <a:off x="4131302" y="3988854"/>
            <a:ext cx="5822878" cy="978729"/>
          </a:xfrm>
        </p:spPr>
        <p:txBody>
          <a:bodyPr>
            <a:spAutoFit/>
          </a:bodyPr>
          <a:lstStyle/>
          <a:p>
            <a:pPr marL="0" indent="0" algn="ctr">
              <a:buNone/>
            </a:pPr>
            <a:r>
              <a:rPr lang="en-US" sz="3600" b="1">
                <a:solidFill>
                  <a:srgbClr val="FF0000"/>
                </a:solidFill>
              </a:rPr>
              <a:t>Beware of Earth Loops!!!</a:t>
            </a:r>
          </a:p>
          <a:p>
            <a:pPr marL="0" indent="0" algn="ctr">
              <a:buNone/>
            </a:pPr>
            <a:r>
              <a:rPr lang="en-US" sz="1800" b="1" i="1">
                <a:solidFill>
                  <a:srgbClr val="FF0000"/>
                </a:solidFill>
              </a:rPr>
              <a:t>(i.e. Ground everything to a single Ground point!)</a:t>
            </a:r>
          </a:p>
        </p:txBody>
      </p:sp>
      <p:sp>
        <p:nvSpPr>
          <p:cNvPr id="3" name="Rectangle 2">
            <a:extLst>
              <a:ext uri="{FF2B5EF4-FFF2-40B4-BE49-F238E27FC236}">
                <a16:creationId xmlns:a16="http://schemas.microsoft.com/office/drawing/2014/main" id="{02A7A7C5-A64D-4969-A883-4F8261DC4610}"/>
              </a:ext>
            </a:extLst>
          </p:cNvPr>
          <p:cNvSpPr/>
          <p:nvPr/>
        </p:nvSpPr>
        <p:spPr>
          <a:xfrm>
            <a:off x="3501189" y="5657671"/>
            <a:ext cx="8647155" cy="1200329"/>
          </a:xfrm>
          <a:prstGeom prst="rect">
            <a:avLst/>
          </a:prstGeom>
        </p:spPr>
        <p:txBody>
          <a:bodyPr wrap="square">
            <a:spAutoFit/>
          </a:bodyPr>
          <a:lstStyle/>
          <a:p>
            <a:r>
              <a:rPr lang="en-US" b="1"/>
              <a:t>Understand how it can be wired, &amp; measurement accuracy</a:t>
            </a:r>
            <a:r>
              <a:rPr lang="en-US"/>
              <a:t> </a:t>
            </a:r>
          </a:p>
          <a:p>
            <a:pPr marL="285750" indent="-285750">
              <a:buFont typeface="Wingdings" panose="05000000000000000000" pitchFamily="2" charset="2"/>
              <a:buChar char="Ø"/>
            </a:pPr>
            <a:r>
              <a:rPr lang="en-US"/>
              <a:t>Difference Between Differential, RSE, and NRSE Terminal Configurations </a:t>
            </a:r>
            <a:r>
              <a:rPr lang="en-US">
                <a:hlinkClick r:id="rId5"/>
              </a:rPr>
              <a:t>https://knowledge.ni.com/KnowledgeArticleDetails?id=kA00Z0000019QRZSA2&amp;l=en-SG</a:t>
            </a:r>
            <a:r>
              <a:rPr lang="en-US"/>
              <a:t> </a:t>
            </a:r>
            <a:endParaRPr lang="en-GB"/>
          </a:p>
          <a:p>
            <a:pPr marL="285750" indent="-285750">
              <a:buFont typeface="Wingdings" panose="05000000000000000000" pitchFamily="2" charset="2"/>
              <a:buChar char="Ø"/>
            </a:pPr>
            <a:r>
              <a:rPr lang="en-GB"/>
              <a:t>USB-6211 Specifications </a:t>
            </a:r>
            <a:r>
              <a:rPr lang="en-GB">
                <a:hlinkClick r:id="rId6"/>
              </a:rPr>
              <a:t>https://www.ni.com/pdf/manuals/375195d.pdf</a:t>
            </a:r>
            <a:endParaRPr lang="en-GB"/>
          </a:p>
        </p:txBody>
      </p:sp>
      <p:sp>
        <p:nvSpPr>
          <p:cNvPr id="14" name="Right Triangle 13">
            <a:extLst>
              <a:ext uri="{FF2B5EF4-FFF2-40B4-BE49-F238E27FC236}">
                <a16:creationId xmlns:a16="http://schemas.microsoft.com/office/drawing/2014/main" id="{7F3EBAE2-D329-4BCA-B2DC-B4184A9D7444}"/>
              </a:ext>
            </a:extLst>
          </p:cNvPr>
          <p:cNvSpPr/>
          <p:nvPr/>
        </p:nvSpPr>
        <p:spPr>
          <a:xfrm rot="5400000">
            <a:off x="0" y="0"/>
            <a:ext cx="914400" cy="914400"/>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88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10972800" cy="1092200"/>
          </a:xfrm>
        </p:spPr>
        <p:txBody>
          <a:bodyPr/>
          <a:lstStyle/>
          <a:p>
            <a:r>
              <a:rPr lang="en-US"/>
              <a:t>3. Electronics (Power)</a:t>
            </a:r>
            <a:endParaRPr lang="en-GB"/>
          </a:p>
        </p:txBody>
      </p:sp>
      <p:sp>
        <p:nvSpPr>
          <p:cNvPr id="3" name="Content Placeholder 2"/>
          <p:cNvSpPr>
            <a:spLocks noGrp="1"/>
          </p:cNvSpPr>
          <p:nvPr>
            <p:ph idx="1"/>
          </p:nvPr>
        </p:nvSpPr>
        <p:spPr>
          <a:xfrm>
            <a:off x="304800" y="978544"/>
            <a:ext cx="6107259" cy="1980601"/>
          </a:xfrm>
        </p:spPr>
        <p:txBody>
          <a:bodyPr>
            <a:noAutofit/>
          </a:bodyPr>
          <a:lstStyle/>
          <a:p>
            <a:r>
              <a:rPr lang="en-US" sz="2400"/>
              <a:t>The Keithley 2230G-30-1 Programmable Triple Channel DC Power Supply is provided to supply bipolar power (±10 V or ±15 V) for your analog circuits.</a:t>
            </a:r>
          </a:p>
          <a:p>
            <a:r>
              <a:rPr lang="en-US" sz="2400">
                <a:solidFill>
                  <a:srgbClr val="FF0000"/>
                </a:solidFill>
              </a:rPr>
              <a:t>What is the difference between CC &amp; CV?</a:t>
            </a:r>
          </a:p>
        </p:txBody>
      </p:sp>
      <p:pic>
        <p:nvPicPr>
          <p:cNvPr id="1030" name="Picture 6" descr="Image result for 2230-3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026" y="230263"/>
            <a:ext cx="5361005" cy="237121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E2C19EC-998B-4CA3-B097-4E73B2B2714E}"/>
              </a:ext>
            </a:extLst>
          </p:cNvPr>
          <p:cNvGrpSpPr/>
          <p:nvPr/>
        </p:nvGrpSpPr>
        <p:grpSpPr>
          <a:xfrm>
            <a:off x="1531" y="3184887"/>
            <a:ext cx="8750713" cy="3673113"/>
            <a:chOff x="1244600" y="2907496"/>
            <a:chExt cx="9311192" cy="3908374"/>
          </a:xfrm>
        </p:grpSpPr>
        <p:pic>
          <p:nvPicPr>
            <p:cNvPr id="11" name="Picture 10"/>
            <p:cNvPicPr>
              <a:picLocks noChangeAspect="1"/>
            </p:cNvPicPr>
            <p:nvPr/>
          </p:nvPicPr>
          <p:blipFill>
            <a:blip r:embed="rId3"/>
            <a:stretch>
              <a:fillRect/>
            </a:stretch>
          </p:blipFill>
          <p:spPr>
            <a:xfrm>
              <a:off x="1244600" y="2907496"/>
              <a:ext cx="9145036" cy="3908374"/>
            </a:xfrm>
            <a:prstGeom prst="rect">
              <a:avLst/>
            </a:prstGeom>
          </p:spPr>
        </p:pic>
        <p:sp>
          <p:nvSpPr>
            <p:cNvPr id="10" name="Rectangle 9"/>
            <p:cNvSpPr/>
            <p:nvPr/>
          </p:nvSpPr>
          <p:spPr>
            <a:xfrm>
              <a:off x="5938466" y="4894018"/>
              <a:ext cx="4617326" cy="966094"/>
            </a:xfrm>
            <a:prstGeom prst="rect">
              <a:avLst/>
            </a:prstGeom>
            <a:solidFill>
              <a:schemeClr val="accent2">
                <a:lumMod val="20000"/>
                <a:lumOff val="80000"/>
              </a:schemeClr>
            </a:solidFill>
          </p:spPr>
          <p:txBody>
            <a:bodyPr wrap="square">
              <a:spAutoFit/>
            </a:bodyPr>
            <a:lstStyle/>
            <a:p>
              <a:r>
                <a:rPr lang="en-US" sz="1400"/>
                <a:t>The following test leads are provided for bipolar wiring:</a:t>
              </a:r>
            </a:p>
            <a:p>
              <a:r>
                <a:rPr lang="en-US" sz="1300"/>
                <a:t>1x </a:t>
              </a:r>
              <a:r>
                <a:rPr lang="en-US" sz="1300" b="1">
                  <a:solidFill>
                    <a:srgbClr val="FF0000"/>
                  </a:solidFill>
                </a:rPr>
                <a:t>RED</a:t>
              </a:r>
              <a:r>
                <a:rPr lang="en-US" sz="1300"/>
                <a:t> 	0.64mm Square Pin Socket to 4mm Banana Plug</a:t>
              </a:r>
            </a:p>
            <a:p>
              <a:r>
                <a:rPr lang="en-US" sz="1300"/>
                <a:t>2x </a:t>
              </a:r>
              <a:r>
                <a:rPr lang="en-US" sz="1300" b="1"/>
                <a:t>BLACK</a:t>
              </a:r>
              <a:r>
                <a:rPr lang="en-US" sz="1300"/>
                <a:t> 	0.64mm Square Pin Socket to 4mm Banana Plug</a:t>
              </a:r>
            </a:p>
            <a:p>
              <a:r>
                <a:rPr lang="en-US" sz="1300"/>
                <a:t>1x </a:t>
              </a:r>
              <a:r>
                <a:rPr lang="en-US" sz="1300" b="1"/>
                <a:t>BLACK</a:t>
              </a:r>
              <a:r>
                <a:rPr lang="en-US" sz="1300"/>
                <a:t> 	4mm Banana Plug to 4mm Banana Plug</a:t>
              </a:r>
            </a:p>
          </p:txBody>
        </p:sp>
        <p:sp>
          <p:nvSpPr>
            <p:cNvPr id="12" name="TextBox 11"/>
            <p:cNvSpPr txBox="1"/>
            <p:nvPr/>
          </p:nvSpPr>
          <p:spPr>
            <a:xfrm>
              <a:off x="3036092" y="4614107"/>
              <a:ext cx="433940" cy="369332"/>
            </a:xfrm>
            <a:prstGeom prst="rect">
              <a:avLst/>
            </a:prstGeom>
            <a:noFill/>
          </p:spPr>
          <p:txBody>
            <a:bodyPr wrap="square" rtlCol="0">
              <a:spAutoFit/>
            </a:bodyPr>
            <a:lstStyle/>
            <a:p>
              <a:r>
                <a:rPr lang="en-US" b="1">
                  <a:solidFill>
                    <a:srgbClr val="FF0000"/>
                  </a:solidFill>
                </a:rPr>
                <a:t>V</a:t>
              </a:r>
              <a:r>
                <a:rPr lang="en-US" b="1" baseline="30000">
                  <a:solidFill>
                    <a:srgbClr val="FF0000"/>
                  </a:solidFill>
                </a:rPr>
                <a:t>+</a:t>
              </a:r>
            </a:p>
          </p:txBody>
        </p:sp>
        <p:sp>
          <p:nvSpPr>
            <p:cNvPr id="16" name="TextBox 15"/>
            <p:cNvSpPr txBox="1"/>
            <p:nvPr/>
          </p:nvSpPr>
          <p:spPr>
            <a:xfrm>
              <a:off x="3036092" y="5828089"/>
              <a:ext cx="433940" cy="369332"/>
            </a:xfrm>
            <a:prstGeom prst="rect">
              <a:avLst/>
            </a:prstGeom>
            <a:noFill/>
          </p:spPr>
          <p:txBody>
            <a:bodyPr wrap="square" rtlCol="0">
              <a:spAutoFit/>
            </a:bodyPr>
            <a:lstStyle/>
            <a:p>
              <a:r>
                <a:rPr lang="en-US" b="1">
                  <a:solidFill>
                    <a:srgbClr val="002060"/>
                  </a:solidFill>
                </a:rPr>
                <a:t>V</a:t>
              </a:r>
              <a:r>
                <a:rPr lang="en-US" b="1" baseline="30000">
                  <a:solidFill>
                    <a:srgbClr val="002060"/>
                  </a:solidFill>
                </a:rPr>
                <a:t>-</a:t>
              </a:r>
            </a:p>
          </p:txBody>
        </p:sp>
        <p:sp>
          <p:nvSpPr>
            <p:cNvPr id="17" name="TextBox 16"/>
            <p:cNvSpPr txBox="1"/>
            <p:nvPr/>
          </p:nvSpPr>
          <p:spPr>
            <a:xfrm>
              <a:off x="2983523" y="5108640"/>
              <a:ext cx="688380" cy="392988"/>
            </a:xfrm>
            <a:prstGeom prst="rect">
              <a:avLst/>
            </a:prstGeom>
            <a:noFill/>
          </p:spPr>
          <p:txBody>
            <a:bodyPr wrap="square" rtlCol="0">
              <a:spAutoFit/>
            </a:bodyPr>
            <a:lstStyle/>
            <a:p>
              <a:r>
                <a:rPr lang="en-US" b="1"/>
                <a:t>GND</a:t>
              </a:r>
              <a:endParaRPr lang="en-US" b="1" baseline="30000"/>
            </a:p>
          </p:txBody>
        </p:sp>
      </p:grpSp>
      <p:graphicFrame>
        <p:nvGraphicFramePr>
          <p:cNvPr id="13" name="Object 12">
            <a:extLst>
              <a:ext uri="{FF2B5EF4-FFF2-40B4-BE49-F238E27FC236}">
                <a16:creationId xmlns:a16="http://schemas.microsoft.com/office/drawing/2014/main" id="{65298B74-554B-4403-A4DF-99A855D1011A}"/>
              </a:ext>
            </a:extLst>
          </p:cNvPr>
          <p:cNvGraphicFramePr>
            <a:graphicFrameLocks noChangeAspect="1"/>
          </p:cNvGraphicFramePr>
          <p:nvPr>
            <p:extLst>
              <p:ext uri="{D42A27DB-BD31-4B8C-83A1-F6EECF244321}">
                <p14:modId xmlns:p14="http://schemas.microsoft.com/office/powerpoint/2010/main" val="2824440826"/>
              </p:ext>
            </p:extLst>
          </p:nvPr>
        </p:nvGraphicFramePr>
        <p:xfrm>
          <a:off x="9006689" y="4507286"/>
          <a:ext cx="3121870" cy="2204087"/>
        </p:xfrm>
        <a:graphic>
          <a:graphicData uri="http://schemas.openxmlformats.org/presentationml/2006/ole">
            <mc:AlternateContent xmlns:mc="http://schemas.openxmlformats.org/markup-compatibility/2006">
              <mc:Choice xmlns:v="urn:schemas-microsoft-com:vml" Requires="v">
                <p:oleObj r:id="rId4" imgW="7733160" imgH="5460120" progId="">
                  <p:embed/>
                </p:oleObj>
              </mc:Choice>
              <mc:Fallback>
                <p:oleObj r:id="rId4" imgW="7733160" imgH="5460120" progId="">
                  <p:embed/>
                  <p:pic>
                    <p:nvPicPr>
                      <p:cNvPr id="13" name="Object 12">
                        <a:extLst>
                          <a:ext uri="{FF2B5EF4-FFF2-40B4-BE49-F238E27FC236}">
                            <a16:creationId xmlns:a16="http://schemas.microsoft.com/office/drawing/2014/main" id="{65298B74-554B-4403-A4DF-99A855D1011A}"/>
                          </a:ext>
                        </a:extLst>
                      </p:cNvPr>
                      <p:cNvPicPr/>
                      <p:nvPr/>
                    </p:nvPicPr>
                    <p:blipFill>
                      <a:blip r:embed="rId5"/>
                      <a:stretch>
                        <a:fillRect/>
                      </a:stretch>
                    </p:blipFill>
                    <p:spPr>
                      <a:xfrm>
                        <a:off x="9006689" y="4507286"/>
                        <a:ext cx="3121870" cy="220408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8B058981-E833-4427-A4BF-99F36FCC873D}"/>
                  </a:ext>
                </a:extLst>
              </p:cNvPr>
              <p:cNvSpPr txBox="1">
                <a:spLocks/>
              </p:cNvSpPr>
              <p:nvPr/>
            </p:nvSpPr>
            <p:spPr>
              <a:xfrm>
                <a:off x="8908398" y="2831740"/>
                <a:ext cx="3260154" cy="4002811"/>
              </a:xfrm>
              <a:prstGeom prst="rect">
                <a:avLst/>
              </a:prstGeom>
              <a:ln>
                <a:solidFill>
                  <a:srgbClr val="FF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Old but still working! Has:</a:t>
                </a:r>
              </a:p>
              <a:p>
                <a:pPr>
                  <a:buFont typeface="Wingdings" panose="05000000000000000000" pitchFamily="2" charset="2"/>
                  <a:buChar char="ü"/>
                </a:pP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15 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𝐷𝐶</m:t>
                        </m:r>
                      </m:sub>
                    </m:sSub>
                  </m:oMath>
                </a14:m>
                <a:r>
                  <a:rPr lang="en-US" sz="2000"/>
                  <a:t> &amp; GND</a:t>
                </a:r>
              </a:p>
              <a:p>
                <a:pPr>
                  <a:buFont typeface="Wingdings" panose="05000000000000000000" pitchFamily="2" charset="2"/>
                  <a:buChar char="ü"/>
                </a:pPr>
                <a:r>
                  <a:rPr lang="en-US" sz="2000"/>
                  <a:t>Function Generator</a:t>
                </a:r>
              </a:p>
            </p:txBody>
          </p:sp>
        </mc:Choice>
        <mc:Fallback xmlns="">
          <p:sp>
            <p:nvSpPr>
              <p:cNvPr id="14" name="Content Placeholder 2">
                <a:extLst>
                  <a:ext uri="{FF2B5EF4-FFF2-40B4-BE49-F238E27FC236}">
                    <a16:creationId xmlns:a16="http://schemas.microsoft.com/office/drawing/2014/main" id="{8B058981-E833-4427-A4BF-99F36FCC873D}"/>
                  </a:ext>
                </a:extLst>
              </p:cNvPr>
              <p:cNvSpPr txBox="1">
                <a:spLocks noRot="1" noChangeAspect="1" noMove="1" noResize="1" noEditPoints="1" noAdjustHandles="1" noChangeArrowheads="1" noChangeShapeType="1" noTextEdit="1"/>
              </p:cNvSpPr>
              <p:nvPr/>
            </p:nvSpPr>
            <p:spPr>
              <a:xfrm>
                <a:off x="8908398" y="2831740"/>
                <a:ext cx="3260154" cy="4002811"/>
              </a:xfrm>
              <a:prstGeom prst="rect">
                <a:avLst/>
              </a:prstGeom>
              <a:blipFill>
                <a:blip r:embed="rId7"/>
                <a:stretch>
                  <a:fillRect l="-2607" t="-1976"/>
                </a:stretch>
              </a:blipFill>
              <a:ln>
                <a:solidFill>
                  <a:srgbClr val="FF0000"/>
                </a:solidFill>
              </a:ln>
            </p:spPr>
            <p:txBody>
              <a:bodyPr/>
              <a:lstStyle/>
              <a:p>
                <a:r>
                  <a:rPr lang="en-US">
                    <a:noFill/>
                  </a:rPr>
                  <a:t> </a:t>
                </a:r>
              </a:p>
            </p:txBody>
          </p:sp>
        </mc:Fallback>
      </mc:AlternateContent>
      <p:sp>
        <p:nvSpPr>
          <p:cNvPr id="20" name="Right Triangle 19">
            <a:extLst>
              <a:ext uri="{FF2B5EF4-FFF2-40B4-BE49-F238E27FC236}">
                <a16:creationId xmlns:a16="http://schemas.microsoft.com/office/drawing/2014/main" id="{E7F88445-8B4D-481B-99AB-A351E58C400B}"/>
              </a:ext>
            </a:extLst>
          </p:cNvPr>
          <p:cNvSpPr/>
          <p:nvPr/>
        </p:nvSpPr>
        <p:spPr>
          <a:xfrm rot="5400000">
            <a:off x="0" y="0"/>
            <a:ext cx="914400" cy="914400"/>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534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9740900" cy="1092200"/>
          </a:xfrm>
        </p:spPr>
        <p:txBody>
          <a:bodyPr/>
          <a:lstStyle/>
          <a:p>
            <a:r>
              <a:rPr lang="en-US"/>
              <a:t>3. Electronics (Digital Multimeter)</a:t>
            </a:r>
            <a:endParaRPr lang="en-GB"/>
          </a:p>
        </p:txBody>
      </p:sp>
      <p:sp>
        <p:nvSpPr>
          <p:cNvPr id="3" name="Content Placeholder 2"/>
          <p:cNvSpPr>
            <a:spLocks noGrp="1"/>
          </p:cNvSpPr>
          <p:nvPr>
            <p:ph idx="1"/>
          </p:nvPr>
        </p:nvSpPr>
        <p:spPr>
          <a:xfrm>
            <a:off x="330200" y="1092199"/>
            <a:ext cx="7682523" cy="2852615"/>
          </a:xfrm>
        </p:spPr>
        <p:txBody>
          <a:bodyPr>
            <a:noAutofit/>
          </a:bodyPr>
          <a:lstStyle/>
          <a:p>
            <a:r>
              <a:rPr lang="en-SG"/>
              <a:t>Fluke 101 Digital </a:t>
            </a:r>
            <a:r>
              <a:rPr lang="en-SG" err="1"/>
              <a:t>Multimeter</a:t>
            </a:r>
            <a:r>
              <a:rPr lang="en-SG"/>
              <a:t>.</a:t>
            </a:r>
          </a:p>
          <a:p>
            <a:pPr lvl="1">
              <a:buFont typeface="Wingdings" panose="05000000000000000000" pitchFamily="2" charset="2"/>
              <a:buChar char="q"/>
            </a:pPr>
            <a:r>
              <a:rPr lang="en-SG"/>
              <a:t>Key functions:</a:t>
            </a:r>
          </a:p>
          <a:p>
            <a:pPr lvl="2">
              <a:buFont typeface="Wingdings" panose="05000000000000000000" pitchFamily="2" charset="2"/>
              <a:buChar char="Ø"/>
            </a:pPr>
            <a:r>
              <a:rPr lang="en-US"/>
              <a:t>V</a:t>
            </a:r>
            <a:r>
              <a:rPr lang="en-US" baseline="-25000"/>
              <a:t>DC</a:t>
            </a:r>
            <a:r>
              <a:rPr lang="en-US"/>
              <a:t> (Resolution 1 mV)</a:t>
            </a:r>
          </a:p>
          <a:p>
            <a:pPr lvl="2">
              <a:buFont typeface="Wingdings" panose="05000000000000000000" pitchFamily="2" charset="2"/>
              <a:buChar char="Ø"/>
            </a:pPr>
            <a:r>
              <a:rPr lang="en-US"/>
              <a:t>Ohm meter</a:t>
            </a:r>
          </a:p>
          <a:p>
            <a:pPr lvl="2">
              <a:buFont typeface="Wingdings" panose="05000000000000000000" pitchFamily="2" charset="2"/>
              <a:buChar char="Ø"/>
            </a:pPr>
            <a:r>
              <a:rPr lang="en-US"/>
              <a:t>Continuity test with buzzer </a:t>
            </a:r>
            <a:br>
              <a:rPr lang="en-US"/>
            </a:br>
            <a:r>
              <a:rPr lang="en-US"/>
              <a:t>(</a:t>
            </a:r>
            <a:r>
              <a:rPr lang="en-US" i="1"/>
              <a:t>To test if connections are short-circuited</a:t>
            </a:r>
            <a:r>
              <a:rPr lang="en-US"/>
              <a:t>)</a:t>
            </a:r>
          </a:p>
          <a:p>
            <a:pPr lvl="3">
              <a:buFont typeface="Wingdings" panose="05000000000000000000" pitchFamily="2" charset="2"/>
              <a:buChar char="ü"/>
            </a:pPr>
            <a:r>
              <a:rPr lang="en-US"/>
              <a:t>Toggle using the yellow button when Ohmmeter is selected</a:t>
            </a:r>
          </a:p>
        </p:txBody>
      </p:sp>
      <p:sp>
        <p:nvSpPr>
          <p:cNvPr id="4" name="Rectangle 3"/>
          <p:cNvSpPr/>
          <p:nvPr/>
        </p:nvSpPr>
        <p:spPr>
          <a:xfrm>
            <a:off x="330199" y="6313269"/>
            <a:ext cx="8287527" cy="369332"/>
          </a:xfrm>
          <a:prstGeom prst="rect">
            <a:avLst/>
          </a:prstGeom>
        </p:spPr>
        <p:txBody>
          <a:bodyPr wrap="square">
            <a:spAutoFit/>
          </a:bodyPr>
          <a:lstStyle/>
          <a:p>
            <a:r>
              <a:rPr lang="en-GB">
                <a:hlinkClick r:id="rId2"/>
              </a:rPr>
              <a:t>https://www.fluke.com/en-sg/product/electrical-testing/digital-multimeters/fluke-101</a:t>
            </a:r>
            <a:endParaRPr lang="en-SG"/>
          </a:p>
        </p:txBody>
      </p:sp>
      <p:pic>
        <p:nvPicPr>
          <p:cNvPr id="6" name="Picture 4" descr="FLUKE-101 Digital Multimeter: Amazon.com: Industrial &amp; Scientific">
            <a:extLst>
              <a:ext uri="{FF2B5EF4-FFF2-40B4-BE49-F238E27FC236}">
                <a16:creationId xmlns:a16="http://schemas.microsoft.com/office/drawing/2014/main" id="{F6EB6257-8B66-4AEE-BDFE-E5A218EF32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06" t="10455" r="19250" b="11655"/>
          <a:stretch/>
        </p:blipFill>
        <p:spPr bwMode="auto">
          <a:xfrm>
            <a:off x="9144000" y="758162"/>
            <a:ext cx="2822141" cy="534167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Triangle 6">
            <a:extLst>
              <a:ext uri="{FF2B5EF4-FFF2-40B4-BE49-F238E27FC236}">
                <a16:creationId xmlns:a16="http://schemas.microsoft.com/office/drawing/2014/main" id="{EE9CCE48-7D74-4446-AFA4-72AAA43DD3EC}"/>
              </a:ext>
            </a:extLst>
          </p:cNvPr>
          <p:cNvSpPr/>
          <p:nvPr/>
        </p:nvSpPr>
        <p:spPr>
          <a:xfrm rot="5400000">
            <a:off x="0" y="0"/>
            <a:ext cx="914400" cy="914400"/>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039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9740900" cy="1092200"/>
          </a:xfrm>
        </p:spPr>
        <p:txBody>
          <a:bodyPr/>
          <a:lstStyle/>
          <a:p>
            <a:r>
              <a:rPr lang="en-US"/>
              <a:t>3. Electronics (Current Source)</a:t>
            </a:r>
            <a:endParaRPr lang="en-GB"/>
          </a:p>
        </p:txBody>
      </p:sp>
      <p:sp>
        <p:nvSpPr>
          <p:cNvPr id="3" name="Content Placeholder 2"/>
          <p:cNvSpPr>
            <a:spLocks noGrp="1"/>
          </p:cNvSpPr>
          <p:nvPr>
            <p:ph idx="1"/>
          </p:nvPr>
        </p:nvSpPr>
        <p:spPr>
          <a:xfrm>
            <a:off x="187569" y="973015"/>
            <a:ext cx="6364478" cy="5269523"/>
          </a:xfrm>
        </p:spPr>
        <p:txBody>
          <a:bodyPr>
            <a:noAutofit/>
          </a:bodyPr>
          <a:lstStyle/>
          <a:p>
            <a:r>
              <a:rPr lang="en-SG" sz="2400"/>
              <a:t>Keithley 6221 DC &amp; AC low level current source.</a:t>
            </a:r>
          </a:p>
          <a:p>
            <a:pPr lvl="1">
              <a:buFont typeface="Wingdings" panose="05000000000000000000" pitchFamily="2" charset="2"/>
              <a:buChar char="Ø"/>
            </a:pPr>
            <a:r>
              <a:rPr lang="en-US" sz="1800"/>
              <a:t>To be used to easily verify that PCB Board 1 works.</a:t>
            </a:r>
          </a:p>
          <a:p>
            <a:pPr lvl="1">
              <a:buFont typeface="Wingdings" panose="05000000000000000000" pitchFamily="2" charset="2"/>
              <a:buChar char="Ø"/>
            </a:pPr>
            <a:r>
              <a:rPr lang="en-US" sz="1800"/>
              <a:t>The output is via a </a:t>
            </a:r>
            <a:r>
              <a:rPr lang="en-US" sz="1800" err="1"/>
              <a:t>triax</a:t>
            </a:r>
            <a:r>
              <a:rPr lang="en-US" sz="1800"/>
              <a:t> connector on the back panel (important for current signals below 1 </a:t>
            </a:r>
            <a:r>
              <a:rPr lang="en-US" sz="1800" err="1"/>
              <a:t>pA</a:t>
            </a:r>
            <a:r>
              <a:rPr lang="en-US" sz="1800"/>
              <a:t>).</a:t>
            </a:r>
          </a:p>
          <a:p>
            <a:pPr lvl="1">
              <a:buFont typeface="Wingdings" panose="05000000000000000000" pitchFamily="2" charset="2"/>
              <a:buChar char="Ø"/>
            </a:pPr>
            <a:r>
              <a:rPr lang="en-GB" sz="1800"/>
              <a:t>A Keithley 7078-TRX-GND 3 slot male </a:t>
            </a:r>
            <a:r>
              <a:rPr lang="en-GB" sz="1800" err="1"/>
              <a:t>triax</a:t>
            </a:r>
            <a:r>
              <a:rPr lang="en-GB" sz="1800"/>
              <a:t> to female BNC adapter (guard removed) is available for adapting non guarded measurements. This is typically paired with the </a:t>
            </a:r>
            <a:r>
              <a:rPr lang="en-GB" sz="1800" err="1"/>
              <a:t>Hirschmann</a:t>
            </a:r>
            <a:r>
              <a:rPr lang="en-GB" sz="1800"/>
              <a:t> Black BNC Test Lead BNC to 2x 0.64mm sockets on free wires.</a:t>
            </a:r>
          </a:p>
          <a:p>
            <a:pPr lvl="1">
              <a:buFont typeface="Wingdings" panose="05000000000000000000" pitchFamily="2" charset="2"/>
              <a:buChar char="Ø"/>
            </a:pPr>
            <a:r>
              <a:rPr lang="en-GB" sz="1800" u="sng"/>
              <a:t>Interlock</a:t>
            </a:r>
            <a:r>
              <a:rPr lang="en-GB" sz="1800"/>
              <a:t>: Both terminal block channels needs to be shorted to function.</a:t>
            </a:r>
          </a:p>
          <a:p>
            <a:pPr lvl="1">
              <a:buFont typeface="Wingdings" panose="05000000000000000000" pitchFamily="2" charset="2"/>
              <a:buChar char="Ø"/>
            </a:pPr>
            <a:r>
              <a:rPr lang="en-GB" sz="1800" u="sng"/>
              <a:t>Setting</a:t>
            </a:r>
            <a:r>
              <a:rPr lang="en-GB" sz="1800"/>
              <a:t>: TRIAX OUTPUT LOW to EARTH GROUND</a:t>
            </a:r>
          </a:p>
          <a:p>
            <a:pPr lvl="1">
              <a:buFont typeface="Wingdings" panose="05000000000000000000" pitchFamily="2" charset="2"/>
              <a:buChar char="Ø"/>
            </a:pPr>
            <a:r>
              <a:rPr lang="en-GB" sz="1800" u="sng"/>
              <a:t>Setting</a:t>
            </a:r>
            <a:r>
              <a:rPr lang="en-GB" sz="1800"/>
              <a:t>: Compliance to 10 V</a:t>
            </a:r>
          </a:p>
          <a:p>
            <a:pPr lvl="1">
              <a:buFont typeface="Wingdings" panose="05000000000000000000" pitchFamily="2" charset="2"/>
              <a:buChar char="Ø"/>
            </a:pPr>
            <a:r>
              <a:rPr lang="en-GB" sz="1800" b="1">
                <a:solidFill>
                  <a:srgbClr val="FF0000"/>
                </a:solidFill>
              </a:rPr>
              <a:t>Be careful not to damage the </a:t>
            </a:r>
            <a:r>
              <a:rPr lang="en-GB" sz="1800" b="1" err="1">
                <a:solidFill>
                  <a:srgbClr val="FF0000"/>
                </a:solidFill>
              </a:rPr>
              <a:t>triax</a:t>
            </a:r>
            <a:r>
              <a:rPr lang="en-GB" sz="1800" b="1">
                <a:solidFill>
                  <a:srgbClr val="FF0000"/>
                </a:solidFill>
              </a:rPr>
              <a:t> adaptor or bend the RG58 coax cable less than 50 mm radius.</a:t>
            </a:r>
          </a:p>
          <a:p>
            <a:pPr lvl="1">
              <a:buFont typeface="Wingdings" panose="05000000000000000000" pitchFamily="2" charset="2"/>
              <a:buChar char="Ø"/>
            </a:pPr>
            <a:r>
              <a:rPr lang="en-GB">
                <a:solidFill>
                  <a:srgbClr val="FF0000"/>
                </a:solidFill>
              </a:rPr>
              <a:t>LIMIT: </a:t>
            </a:r>
            <a:r>
              <a:rPr lang="en-GB"/>
              <a:t>Do not exceed 100 </a:t>
            </a:r>
            <a:r>
              <a:rPr lang="en-GB" err="1"/>
              <a:t>nA</a:t>
            </a:r>
            <a:r>
              <a:rPr lang="en-GB"/>
              <a:t> current output!</a:t>
            </a:r>
            <a:br>
              <a:rPr lang="en-GB"/>
            </a:br>
            <a:endParaRPr lang="en-US"/>
          </a:p>
        </p:txBody>
      </p:sp>
      <p:sp>
        <p:nvSpPr>
          <p:cNvPr id="4" name="Rectangle 3"/>
          <p:cNvSpPr/>
          <p:nvPr/>
        </p:nvSpPr>
        <p:spPr>
          <a:xfrm>
            <a:off x="330200" y="6313269"/>
            <a:ext cx="6604000" cy="369332"/>
          </a:xfrm>
          <a:prstGeom prst="rect">
            <a:avLst/>
          </a:prstGeom>
        </p:spPr>
        <p:txBody>
          <a:bodyPr wrap="square">
            <a:spAutoFit/>
          </a:bodyPr>
          <a:lstStyle/>
          <a:p>
            <a:r>
              <a:rPr lang="en-SG">
                <a:hlinkClick r:id="rId2"/>
              </a:rPr>
              <a:t>https://download.tek.com/manual/622x-901-01(B-Jun2005)(Ref).pdf</a:t>
            </a:r>
            <a:r>
              <a:rPr lang="en-SG"/>
              <a:t> </a:t>
            </a:r>
          </a:p>
        </p:txBody>
      </p:sp>
      <p:pic>
        <p:nvPicPr>
          <p:cNvPr id="2050" name="Picture 2" descr="https://asset.conrad.com/media10/isa/160267/c1/-/en/1164920_BB_00_FB/image.jpg?x=600&amp;y=600">
            <a:extLst>
              <a:ext uri="{FF2B5EF4-FFF2-40B4-BE49-F238E27FC236}">
                <a16:creationId xmlns:a16="http://schemas.microsoft.com/office/drawing/2014/main" id="{D4172FA6-A5A8-4889-9533-8588B6667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930" y="896816"/>
            <a:ext cx="5715000" cy="2524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linktronix.ch/resources/public/liveedit/media/1404721823_53ba5a9f940c9.jpg">
            <a:extLst>
              <a:ext uri="{FF2B5EF4-FFF2-40B4-BE49-F238E27FC236}">
                <a16:creationId xmlns:a16="http://schemas.microsoft.com/office/drawing/2014/main" id="{812FE7F1-7AE5-4287-B504-ADA7CC3362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66" t="26377" r="11333" b="24168"/>
          <a:stretch/>
        </p:blipFill>
        <p:spPr bwMode="auto">
          <a:xfrm>
            <a:off x="6552047" y="3654085"/>
            <a:ext cx="5309753" cy="2659184"/>
          </a:xfrm>
          <a:prstGeom prst="rect">
            <a:avLst/>
          </a:prstGeom>
          <a:noFill/>
          <a:extLst>
            <a:ext uri="{909E8E84-426E-40DD-AFC4-6F175D3DCCD1}">
              <a14:hiddenFill xmlns:a14="http://schemas.microsoft.com/office/drawing/2010/main">
                <a:solidFill>
                  <a:srgbClr val="FFFFFF"/>
                </a:solidFill>
              </a14:hiddenFill>
            </a:ext>
          </a:extLst>
        </p:spPr>
      </p:pic>
      <p:sp>
        <p:nvSpPr>
          <p:cNvPr id="9" name="Right Triangle 8">
            <a:extLst>
              <a:ext uri="{FF2B5EF4-FFF2-40B4-BE49-F238E27FC236}">
                <a16:creationId xmlns:a16="http://schemas.microsoft.com/office/drawing/2014/main" id="{CE9377EB-4EA6-4692-A1DF-16EFCDC6A622}"/>
              </a:ext>
            </a:extLst>
          </p:cNvPr>
          <p:cNvSpPr/>
          <p:nvPr/>
        </p:nvSpPr>
        <p:spPr>
          <a:xfrm rot="5400000">
            <a:off x="0" y="0"/>
            <a:ext cx="914400" cy="914400"/>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E69C2-FE71-4CB6-962D-783DA45B68A4}"/>
              </a:ext>
            </a:extLst>
          </p:cNvPr>
          <p:cNvSpPr txBox="1"/>
          <p:nvPr/>
        </p:nvSpPr>
        <p:spPr>
          <a:xfrm>
            <a:off x="9529011" y="5103674"/>
            <a:ext cx="2662989" cy="1754326"/>
          </a:xfrm>
          <a:prstGeom prst="rect">
            <a:avLst/>
          </a:prstGeom>
          <a:solidFill>
            <a:schemeClr val="tx1"/>
          </a:solidFill>
        </p:spPr>
        <p:txBody>
          <a:bodyPr wrap="square" rtlCol="0">
            <a:spAutoFit/>
          </a:bodyPr>
          <a:lstStyle/>
          <a:p>
            <a:pPr algn="ctr"/>
            <a:r>
              <a:rPr lang="en-US" sz="3600" b="1">
                <a:solidFill>
                  <a:schemeClr val="accent2"/>
                </a:solidFill>
              </a:rPr>
              <a:t>To be updated</a:t>
            </a:r>
          </a:p>
          <a:p>
            <a:pPr algn="ctr"/>
            <a:r>
              <a:rPr lang="en-US" sz="3600" b="1">
                <a:solidFill>
                  <a:schemeClr val="accent2"/>
                </a:solidFill>
              </a:rPr>
              <a:t>further</a:t>
            </a:r>
          </a:p>
        </p:txBody>
      </p:sp>
    </p:spTree>
    <p:extLst>
      <p:ext uri="{BB962C8B-B14F-4D97-AF65-F5344CB8AC3E}">
        <p14:creationId xmlns:p14="http://schemas.microsoft.com/office/powerpoint/2010/main" val="371879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9753600" cy="1092200"/>
          </a:xfrm>
        </p:spPr>
        <p:txBody>
          <a:bodyPr/>
          <a:lstStyle/>
          <a:p>
            <a:r>
              <a:rPr lang="en-US"/>
              <a:t>3. Electronics (Oscilloscope)</a:t>
            </a:r>
            <a:endParaRPr lang="en-GB"/>
          </a:p>
        </p:txBody>
      </p:sp>
      <p:sp>
        <p:nvSpPr>
          <p:cNvPr id="3" name="Content Placeholder 2"/>
          <p:cNvSpPr>
            <a:spLocks noGrp="1"/>
          </p:cNvSpPr>
          <p:nvPr>
            <p:ph idx="1"/>
          </p:nvPr>
        </p:nvSpPr>
        <p:spPr>
          <a:xfrm>
            <a:off x="642550" y="896816"/>
            <a:ext cx="9316204" cy="422793"/>
          </a:xfrm>
        </p:spPr>
        <p:txBody>
          <a:bodyPr>
            <a:noAutofit/>
          </a:bodyPr>
          <a:lstStyle/>
          <a:p>
            <a:r>
              <a:rPr lang="en-US"/>
              <a:t>Rohde &amp; Schwarz RTB2004 Digital Oscilloscope.</a:t>
            </a:r>
          </a:p>
        </p:txBody>
      </p:sp>
      <p:sp>
        <p:nvSpPr>
          <p:cNvPr id="5" name="Rectangle 4"/>
          <p:cNvSpPr/>
          <p:nvPr/>
        </p:nvSpPr>
        <p:spPr>
          <a:xfrm>
            <a:off x="1" y="6488668"/>
            <a:ext cx="12192000" cy="369332"/>
          </a:xfrm>
          <a:prstGeom prst="rect">
            <a:avLst/>
          </a:prstGeom>
        </p:spPr>
        <p:txBody>
          <a:bodyPr wrap="square">
            <a:spAutoFit/>
          </a:bodyPr>
          <a:lstStyle/>
          <a:p>
            <a:r>
              <a:rPr lang="en-SG">
                <a:hlinkClick r:id="rId3"/>
              </a:rPr>
              <a:t>https://www.rohde-schwarz.com/us/manual/r-s-rtb2000-user-manual-manuals-gb1_78701-402707.html</a:t>
            </a:r>
            <a:r>
              <a:rPr lang="en-SG"/>
              <a:t> </a:t>
            </a:r>
          </a:p>
        </p:txBody>
      </p:sp>
      <p:pic>
        <p:nvPicPr>
          <p:cNvPr id="7" name="Online Media 6" title="R&amp;amp;S®RTB2000 - Waveform and pattern generator">
            <a:hlinkClick r:id="" action="ppaction://media"/>
            <a:extLst>
              <a:ext uri="{FF2B5EF4-FFF2-40B4-BE49-F238E27FC236}">
                <a16:creationId xmlns:a16="http://schemas.microsoft.com/office/drawing/2014/main" id="{CEB47742-5875-4289-A621-3FD0A7E26C83}"/>
              </a:ext>
            </a:extLst>
          </p:cNvPr>
          <p:cNvPicPr>
            <a:picLocks noRot="1" noChangeAspect="1"/>
          </p:cNvPicPr>
          <p:nvPr>
            <a:videoFile r:link="rId1"/>
          </p:nvPr>
        </p:nvPicPr>
        <p:blipFill>
          <a:blip r:embed="rId4"/>
          <a:stretch>
            <a:fillRect/>
          </a:stretch>
        </p:blipFill>
        <p:spPr>
          <a:xfrm>
            <a:off x="4210961" y="1679922"/>
            <a:ext cx="7908324" cy="4448432"/>
          </a:xfrm>
          <a:prstGeom prst="rect">
            <a:avLst/>
          </a:prstGeom>
        </p:spPr>
      </p:pic>
      <p:sp>
        <p:nvSpPr>
          <p:cNvPr id="6" name="Rectangle 5">
            <a:extLst>
              <a:ext uri="{FF2B5EF4-FFF2-40B4-BE49-F238E27FC236}">
                <a16:creationId xmlns:a16="http://schemas.microsoft.com/office/drawing/2014/main" id="{322CB72A-044D-405F-9D56-E8B2C5587AD6}"/>
              </a:ext>
            </a:extLst>
          </p:cNvPr>
          <p:cNvSpPr/>
          <p:nvPr/>
        </p:nvSpPr>
        <p:spPr>
          <a:xfrm>
            <a:off x="72715" y="1785194"/>
            <a:ext cx="4042085" cy="4247317"/>
          </a:xfrm>
          <a:prstGeom prst="rect">
            <a:avLst/>
          </a:prstGeom>
        </p:spPr>
        <p:txBody>
          <a:bodyPr wrap="square">
            <a:spAutoFit/>
          </a:bodyPr>
          <a:lstStyle/>
          <a:p>
            <a:r>
              <a:rPr lang="en-GB"/>
              <a:t>Playlist:</a:t>
            </a:r>
            <a:endParaRPr lang="en-GB">
              <a:hlinkClick r:id="rId5"/>
            </a:endParaRPr>
          </a:p>
          <a:p>
            <a:r>
              <a:rPr lang="en-GB">
                <a:hlinkClick r:id="rId5"/>
              </a:rPr>
              <a:t>R&amp;S RTB2000 Oscilloscope "How To" Videos</a:t>
            </a:r>
            <a:endParaRPr lang="en-GB"/>
          </a:p>
          <a:p>
            <a:endParaRPr lang="en-GB"/>
          </a:p>
          <a:p>
            <a:r>
              <a:rPr lang="en-GB"/>
              <a:t>Key videos from playlist &amp; elsewhere:</a:t>
            </a:r>
          </a:p>
          <a:p>
            <a:r>
              <a:rPr lang="en-GB">
                <a:hlinkClick r:id="rId6"/>
              </a:rPr>
              <a:t>Overview of the Screen</a:t>
            </a:r>
            <a:endParaRPr lang="en-GB"/>
          </a:p>
          <a:p>
            <a:endParaRPr lang="en-GB"/>
          </a:p>
          <a:p>
            <a:r>
              <a:rPr lang="en-GB">
                <a:hlinkClick r:id="rId7"/>
              </a:rPr>
              <a:t>Overview of the Front Panel Controls</a:t>
            </a:r>
            <a:endParaRPr lang="en-GB"/>
          </a:p>
          <a:p>
            <a:endParaRPr lang="en-GB"/>
          </a:p>
          <a:p>
            <a:r>
              <a:rPr lang="en-GB">
                <a:hlinkClick r:id="rId8"/>
              </a:rPr>
              <a:t>Make Measurements</a:t>
            </a:r>
            <a:endParaRPr lang="en-GB"/>
          </a:p>
          <a:p>
            <a:endParaRPr lang="en-GB"/>
          </a:p>
          <a:p>
            <a:r>
              <a:rPr lang="en-GB">
                <a:hlinkClick r:id="rId9"/>
              </a:rPr>
              <a:t>Project oscilloscope screen via LAN</a:t>
            </a:r>
            <a:br>
              <a:rPr lang="en-GB"/>
            </a:br>
            <a:endParaRPr lang="en-GB"/>
          </a:p>
          <a:p>
            <a:r>
              <a:rPr lang="en-GB">
                <a:hlinkClick r:id="rId10"/>
              </a:rPr>
              <a:t>Import and export of data and settings via USB</a:t>
            </a:r>
            <a:endParaRPr lang="en-GB"/>
          </a:p>
        </p:txBody>
      </p:sp>
      <p:sp>
        <p:nvSpPr>
          <p:cNvPr id="16" name="Right Triangle 15">
            <a:extLst>
              <a:ext uri="{FF2B5EF4-FFF2-40B4-BE49-F238E27FC236}">
                <a16:creationId xmlns:a16="http://schemas.microsoft.com/office/drawing/2014/main" id="{71832F21-27BA-4340-BBD9-52932CB6B4D7}"/>
              </a:ext>
            </a:extLst>
          </p:cNvPr>
          <p:cNvSpPr/>
          <p:nvPr/>
        </p:nvSpPr>
        <p:spPr>
          <a:xfrm rot="5400000">
            <a:off x="0" y="0"/>
            <a:ext cx="914400" cy="914400"/>
          </a:xfrm>
          <a:prstGeom prst="r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32045D-E9C3-4813-BFD5-32230C9519C6}"/>
              </a:ext>
            </a:extLst>
          </p:cNvPr>
          <p:cNvSpPr txBox="1"/>
          <p:nvPr/>
        </p:nvSpPr>
        <p:spPr>
          <a:xfrm>
            <a:off x="4210961" y="4374028"/>
            <a:ext cx="2662989" cy="1754326"/>
          </a:xfrm>
          <a:prstGeom prst="rect">
            <a:avLst/>
          </a:prstGeom>
          <a:solidFill>
            <a:schemeClr val="bg1"/>
          </a:solidFill>
        </p:spPr>
        <p:txBody>
          <a:bodyPr wrap="square" rtlCol="0">
            <a:spAutoFit/>
          </a:bodyPr>
          <a:lstStyle/>
          <a:p>
            <a:pPr algn="ctr"/>
            <a:r>
              <a:rPr lang="en-US" sz="3600">
                <a:solidFill>
                  <a:srgbClr val="FF0000"/>
                </a:solidFill>
              </a:rPr>
              <a:t>To be updated</a:t>
            </a:r>
          </a:p>
          <a:p>
            <a:pPr algn="ctr"/>
            <a:r>
              <a:rPr lang="en-US" sz="3600">
                <a:solidFill>
                  <a:srgbClr val="FF0000"/>
                </a:solidFill>
              </a:rPr>
              <a:t>further</a:t>
            </a:r>
          </a:p>
        </p:txBody>
      </p:sp>
    </p:spTree>
    <p:extLst>
      <p:ext uri="{BB962C8B-B14F-4D97-AF65-F5344CB8AC3E}">
        <p14:creationId xmlns:p14="http://schemas.microsoft.com/office/powerpoint/2010/main" val="2417321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550"/>
            <a:ext cx="9099550" cy="711199"/>
          </a:xfrm>
        </p:spPr>
        <p:txBody>
          <a:bodyPr/>
          <a:lstStyle/>
          <a:p>
            <a:r>
              <a:rPr lang="en-US"/>
              <a:t>4. Drift\Stability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9576" y="1001487"/>
                <a:ext cx="11544300" cy="5646964"/>
              </a:xfrm>
            </p:spPr>
            <p:txBody>
              <a:bodyPr>
                <a:normAutofit lnSpcReduction="10000"/>
              </a:bodyPr>
              <a:lstStyle/>
              <a:p>
                <a:r>
                  <a:rPr lang="en-GB" sz="2000"/>
                  <a:t>The </a:t>
                </a:r>
                <a:r>
                  <a:rPr lang="en-GB" sz="2000">
                    <a:hlinkClick r:id="rId2"/>
                  </a:rPr>
                  <a:t>Scienta Omicron LT STM</a:t>
                </a:r>
                <a:r>
                  <a:rPr lang="en-GB" sz="2000"/>
                  <a:t> lay claim to thermal drift of</a:t>
                </a:r>
                <a:br>
                  <a:rPr lang="en-GB" sz="2000"/>
                </a:br>
                <a:r>
                  <a:rPr lang="en-GB" sz="2000"/>
                  <a:t>&lt;0.25 Å/h and intrinsic stability of z&lt;1 pm (left). </a:t>
                </a:r>
                <a:br>
                  <a:rPr lang="en-GB" sz="2000"/>
                </a:br>
                <a:r>
                  <a:rPr lang="en-GB" sz="2000"/>
                  <a:t>How does your system measure up to this gold standard? </a:t>
                </a:r>
              </a:p>
              <a:p>
                <a:r>
                  <a:rPr lang="en-GB" sz="2000"/>
                  <a:t>Let’s consider what is drift and what is stability so that you</a:t>
                </a:r>
                <a:br>
                  <a:rPr lang="en-GB" sz="2000"/>
                </a:br>
                <a:r>
                  <a:rPr lang="en-GB" sz="2000"/>
                  <a:t>can perform your characterisation.</a:t>
                </a:r>
              </a:p>
              <a:p>
                <a:pPr lvl="1">
                  <a:buFont typeface="Wingdings" panose="05000000000000000000" pitchFamily="2" charset="2"/>
                  <a:buChar char="Ø"/>
                </a:pPr>
                <a:r>
                  <a:rPr lang="en-GB" sz="1600" u="sng"/>
                  <a:t>(</a:t>
                </a:r>
                <a:r>
                  <a:rPr lang="en-GB" sz="1600" i="1" u="sng"/>
                  <a:t>Mean</a:t>
                </a:r>
                <a:r>
                  <a:rPr lang="en-GB" sz="1600" u="sng"/>
                  <a:t>) </a:t>
                </a:r>
                <a:r>
                  <a:rPr lang="en-GB" sz="1600" b="1" u="sng"/>
                  <a:t>Drift</a:t>
                </a:r>
                <a:r>
                  <a:rPr lang="en-GB" sz="1600" u="sng"/>
                  <a:t> (</a:t>
                </a:r>
                <a:r>
                  <a:rPr lang="en-GB" sz="1600" i="1" u="sng"/>
                  <a:t>velocity</a:t>
                </a:r>
                <a:r>
                  <a:rPr lang="en-GB" sz="1600" u="sng"/>
                  <a:t>)</a:t>
                </a:r>
                <a:r>
                  <a:rPr lang="en-GB" sz="1600"/>
                  <a:t>: Change in position over time in a direction.</a:t>
                </a:r>
                <a:br>
                  <a:rPr lang="en-GB" sz="1600"/>
                </a:br>
                <a:r>
                  <a:rPr lang="en-GB" sz="1600"/>
                  <a:t>The cumulative change can be averaged over the total period of </a:t>
                </a:r>
                <a:br>
                  <a:rPr lang="en-GB" sz="1600"/>
                </a:br>
                <a:r>
                  <a:rPr lang="en-GB" sz="1600"/>
                  <a:t>measured change to obtain a mean velocity.</a:t>
                </a:r>
              </a:p>
              <a:p>
                <a:pPr lvl="1">
                  <a:buFont typeface="Wingdings" panose="05000000000000000000" pitchFamily="2" charset="2"/>
                  <a:buChar char="Ø"/>
                </a:pPr>
                <a:r>
                  <a:rPr lang="en-GB" sz="1600" b="1" u="sng"/>
                  <a:t>Stability</a:t>
                </a:r>
                <a:r>
                  <a:rPr lang="en-GB" sz="1600"/>
                  <a:t>: The maximum amplitude (peak-to-peak) of oscillatory motion observed over a measured period. Typically, the time frame taken for stability characterisation would be over a shorter time frame compared to drift.</a:t>
                </a:r>
                <a:endParaRPr lang="en-GB" sz="2000"/>
              </a:p>
              <a:p>
                <a:r>
                  <a:rPr lang="en-GB" sz="2000"/>
                  <a:t>A key aspect is to </a:t>
                </a:r>
                <a:r>
                  <a:rPr lang="en-GB" sz="2000" b="1" u="sng"/>
                  <a:t>understand the limits of your instrumentation</a:t>
                </a:r>
                <a:r>
                  <a:rPr lang="en-GB" sz="2000"/>
                  <a:t>, such as</a:t>
                </a:r>
              </a:p>
              <a:p>
                <a:pPr lvl="1">
                  <a:buFont typeface="Wingdings" panose="05000000000000000000" pitchFamily="2" charset="2"/>
                  <a:buChar char="Ø"/>
                </a:pPr>
                <a:r>
                  <a:rPr lang="en-GB" sz="1600"/>
                  <a:t>the optical microscope you have used to characterise your </a:t>
                </a:r>
                <a:r>
                  <a:rPr lang="en-GB" sz="1600" err="1"/>
                  <a:t>piezos</a:t>
                </a:r>
                <a:r>
                  <a:rPr lang="en-GB" sz="1600"/>
                  <a:t> (what would its measurement error be?), and</a:t>
                </a:r>
              </a:p>
              <a:p>
                <a:pPr lvl="1">
                  <a:buFont typeface="Wingdings" panose="05000000000000000000" pitchFamily="2" charset="2"/>
                  <a:buChar char="Ø"/>
                </a:pPr>
                <a:r>
                  <a:rPr lang="en-GB" sz="1600"/>
                  <a:t>the DAQ card you would be using to measure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𝑝𝑖𝑒𝑧𝑜</m:t>
                        </m:r>
                      </m:sub>
                    </m:sSub>
                  </m:oMath>
                </a14:m>
                <a:r>
                  <a:rPr lang="en-GB" sz="1600"/>
                  <a:t> (what would its sensitivity and accuracy be?).</a:t>
                </a:r>
              </a:p>
              <a:p>
                <a:pPr lvl="1">
                  <a:buFont typeface="Wingdings" panose="05000000000000000000" pitchFamily="2" charset="2"/>
                  <a:buChar char="Ø"/>
                </a:pPr>
                <a:r>
                  <a:rPr lang="en-GB" sz="1600"/>
                  <a:t>the noise (and its source) in your measurement, and how to limit the noise from your measuring instrument/setup/environment.</a:t>
                </a:r>
                <a:endParaRPr lang="en-GB" sz="2000"/>
              </a:p>
              <a:p>
                <a:r>
                  <a:rPr lang="en-GB" sz="2000"/>
                  <a:t>References:</a:t>
                </a:r>
              </a:p>
              <a:p>
                <a:pPr lvl="1">
                  <a:buFont typeface="Wingdings" panose="05000000000000000000" pitchFamily="2" charset="2"/>
                  <a:buChar char="ü"/>
                </a:pPr>
                <a:r>
                  <a:rPr lang="en-GB" sz="1600"/>
                  <a:t>Accuracy, Precision, Resolution &amp; Sensitivity</a:t>
                </a:r>
                <a:br>
                  <a:rPr lang="en-GB" sz="1600">
                    <a:hlinkClick r:id="rId3"/>
                  </a:rPr>
                </a:br>
                <a:r>
                  <a:rPr lang="en-GB" sz="1600">
                    <a:hlinkClick r:id="rId3"/>
                  </a:rPr>
                  <a:t>https://kb.mccdaq.com/KnowledgebaseArticle50043.aspx</a:t>
                </a:r>
                <a:endParaRPr lang="en-US" sz="1600"/>
              </a:p>
              <a:p>
                <a:pPr lvl="1">
                  <a:buFont typeface="Wingdings" panose="05000000000000000000" pitchFamily="2" charset="2"/>
                  <a:buChar char="ü"/>
                </a:pPr>
                <a:r>
                  <a:rPr lang="en-GB" sz="1600"/>
                  <a:t>How To Measure Voltage</a:t>
                </a:r>
                <a:br>
                  <a:rPr lang="en-GB" sz="1600"/>
                </a:br>
                <a:r>
                  <a:rPr lang="en-GB" sz="1600">
                    <a:hlinkClick r:id="rId4"/>
                  </a:rPr>
                  <a:t>https://www.ni.com/tutorial/7113/en/</a:t>
                </a:r>
                <a:endParaRPr lang="en-GB" sz="1600"/>
              </a:p>
              <a:p>
                <a:pPr lvl="1">
                  <a:buFont typeface="Wingdings" panose="05000000000000000000" pitchFamily="2" charset="2"/>
                  <a:buChar char="ü"/>
                </a:pPr>
                <a:r>
                  <a:rPr lang="en-GB" sz="1600"/>
                  <a:t>Tutorial: Minimizing Drift</a:t>
                </a:r>
                <a:br>
                  <a:rPr lang="en-GB" sz="1600"/>
                </a:br>
                <a:r>
                  <a:rPr lang="en-US" sz="1600">
                    <a:hlinkClick r:id="rId5"/>
                  </a:rPr>
                  <a:t>https://www.newport.com/t/minimizing-drift</a:t>
                </a:r>
                <a:r>
                  <a:rPr lang="en-US" sz="160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9576" y="1001487"/>
                <a:ext cx="11544300" cy="5646964"/>
              </a:xfrm>
              <a:blipFill>
                <a:blip r:embed="rId6"/>
                <a:stretch>
                  <a:fillRect l="-475" t="-151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36C4C6-D4C8-4C1D-A987-A8A541001963}"/>
              </a:ext>
            </a:extLst>
          </p:cNvPr>
          <p:cNvPicPr>
            <a:picLocks noChangeAspect="1"/>
          </p:cNvPicPr>
          <p:nvPr/>
        </p:nvPicPr>
        <p:blipFill rotWithShape="1">
          <a:blip r:embed="rId7"/>
          <a:srcRect l="29165"/>
          <a:stretch/>
        </p:blipFill>
        <p:spPr>
          <a:xfrm>
            <a:off x="6816970" y="0"/>
            <a:ext cx="5375030" cy="2908989"/>
          </a:xfrm>
          <a:prstGeom prst="rect">
            <a:avLst/>
          </a:prstGeom>
        </p:spPr>
      </p:pic>
      <p:sp>
        <p:nvSpPr>
          <p:cNvPr id="5" name="Right Triangle 4">
            <a:extLst>
              <a:ext uri="{FF2B5EF4-FFF2-40B4-BE49-F238E27FC236}">
                <a16:creationId xmlns:a16="http://schemas.microsoft.com/office/drawing/2014/main" id="{E39DDD78-19F6-4B58-A415-B96AA0DB96B4}"/>
              </a:ext>
            </a:extLst>
          </p:cNvPr>
          <p:cNvSpPr/>
          <p:nvPr/>
        </p:nvSpPr>
        <p:spPr>
          <a:xfrm rot="5400000">
            <a:off x="0" y="0"/>
            <a:ext cx="914400" cy="914400"/>
          </a:xfrm>
          <a:prstGeom prst="rtTriangle">
            <a:avLst/>
          </a:prstGeom>
          <a:solidFill>
            <a:srgbClr val="003D7C"/>
          </a:solidFill>
          <a:ln>
            <a:solidFill>
              <a:srgbClr val="003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247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09550"/>
            <a:ext cx="11236569" cy="711199"/>
          </a:xfrm>
        </p:spPr>
        <p:txBody>
          <a:bodyPr>
            <a:normAutofit/>
          </a:bodyPr>
          <a:lstStyle/>
          <a:p>
            <a:r>
              <a:rPr lang="en-US"/>
              <a:t>4. Pt/</a:t>
            </a:r>
            <a:r>
              <a:rPr lang="en-US" err="1"/>
              <a:t>Ir</a:t>
            </a:r>
            <a:r>
              <a:rPr lang="en-US"/>
              <a:t> Tip Preparation (SGD 1/mm length)</a:t>
            </a:r>
          </a:p>
        </p:txBody>
      </p:sp>
      <p:sp>
        <p:nvSpPr>
          <p:cNvPr id="3" name="Content Placeholder 2"/>
          <p:cNvSpPr>
            <a:spLocks noGrp="1"/>
          </p:cNvSpPr>
          <p:nvPr>
            <p:ph idx="1"/>
          </p:nvPr>
        </p:nvSpPr>
        <p:spPr>
          <a:xfrm>
            <a:off x="409576" y="1276350"/>
            <a:ext cx="11544300" cy="5372100"/>
          </a:xfrm>
        </p:spPr>
        <p:txBody>
          <a:bodyPr>
            <a:normAutofit/>
          </a:bodyPr>
          <a:lstStyle/>
          <a:p>
            <a:pPr>
              <a:buFont typeface="Wingdings" panose="05000000000000000000" pitchFamily="2" charset="2"/>
              <a:buChar char="ü"/>
            </a:pPr>
            <a:r>
              <a:rPr lang="en-US"/>
              <a:t>PRACTICE ON INDIVIDUAL STRANDS OF AWG 24 7/0.2 mm WIRES</a:t>
            </a:r>
          </a:p>
          <a:p>
            <a:pPr>
              <a:buFont typeface="Wingdings" panose="05000000000000000000" pitchFamily="2" charset="2"/>
              <a:buChar char="ü"/>
            </a:pPr>
            <a:r>
              <a:rPr lang="en-US"/>
              <a:t>PT/IR TIPS SHOULD ONLY BE USED WHEN THE SETUP IS READY AND TESTED</a:t>
            </a:r>
          </a:p>
          <a:p>
            <a:pPr lvl="1">
              <a:buFont typeface="Wingdings" panose="05000000000000000000" pitchFamily="2" charset="2"/>
              <a:buChar char="Ø"/>
            </a:pPr>
            <a:r>
              <a:rPr lang="en-US"/>
              <a:t>Plan to introduce it from Week 10 onwards</a:t>
            </a:r>
          </a:p>
          <a:p>
            <a:pPr>
              <a:buFont typeface="Wingdings" panose="05000000000000000000" pitchFamily="2" charset="2"/>
              <a:buChar char="ü"/>
            </a:pPr>
            <a:r>
              <a:rPr lang="en-US"/>
              <a:t> There are designated tools for handling ONLY Pt/</a:t>
            </a:r>
            <a:r>
              <a:rPr lang="en-US" err="1"/>
              <a:t>Ir</a:t>
            </a:r>
            <a:r>
              <a:rPr lang="en-US"/>
              <a:t> wire. There is another set for practice at the common table.</a:t>
            </a:r>
          </a:p>
          <a:p>
            <a:pPr marL="0" indent="0">
              <a:buNone/>
            </a:pPr>
            <a:endParaRPr lang="en-US"/>
          </a:p>
          <a:p>
            <a:pPr marL="0" indent="0">
              <a:buNone/>
            </a:pPr>
            <a:r>
              <a:rPr lang="en-US">
                <a:solidFill>
                  <a:srgbClr val="FF0000"/>
                </a:solidFill>
              </a:rPr>
              <a:t>CAUTION:</a:t>
            </a:r>
          </a:p>
          <a:p>
            <a:pPr>
              <a:buFont typeface="Wingdings" panose="05000000000000000000" pitchFamily="2" charset="2"/>
              <a:buChar char="ü"/>
            </a:pPr>
            <a:r>
              <a:rPr lang="en-US">
                <a:solidFill>
                  <a:srgbClr val="FF0000"/>
                </a:solidFill>
              </a:rPr>
              <a:t>Ensure that no tiny metal pieces from the wire fly into anyone’s eyes.</a:t>
            </a:r>
          </a:p>
          <a:p>
            <a:pPr>
              <a:buFont typeface="Wingdings" panose="05000000000000000000" pitchFamily="2" charset="2"/>
              <a:buChar char="ü"/>
            </a:pPr>
            <a:r>
              <a:rPr lang="en-US">
                <a:solidFill>
                  <a:srgbClr val="FF0000"/>
                </a:solidFill>
              </a:rPr>
              <a:t>Wear gloves when handling ethanol/IPA and/or cutting the tip wire.</a:t>
            </a:r>
          </a:p>
          <a:p>
            <a:pPr>
              <a:buFont typeface="Wingdings" panose="05000000000000000000" pitchFamily="2" charset="2"/>
              <a:buChar char="ü"/>
            </a:pPr>
            <a:r>
              <a:rPr lang="en-US">
                <a:solidFill>
                  <a:srgbClr val="FF0000"/>
                </a:solidFill>
              </a:rPr>
              <a:t>NEVER talk/breath on any part of the STEM system. Your breath contains practically uncountable molecules of organic substances.</a:t>
            </a:r>
          </a:p>
          <a:p>
            <a:pPr>
              <a:buFont typeface="Wingdings" panose="05000000000000000000" pitchFamily="2" charset="2"/>
              <a:buChar char="ü"/>
            </a:pPr>
            <a:endParaRPr lang="en-US"/>
          </a:p>
        </p:txBody>
      </p:sp>
      <p:sp>
        <p:nvSpPr>
          <p:cNvPr id="4" name="Right Triangle 3">
            <a:extLst>
              <a:ext uri="{FF2B5EF4-FFF2-40B4-BE49-F238E27FC236}">
                <a16:creationId xmlns:a16="http://schemas.microsoft.com/office/drawing/2014/main" id="{2C9E463B-FB9E-4D82-87B9-195533DC4859}"/>
              </a:ext>
            </a:extLst>
          </p:cNvPr>
          <p:cNvSpPr/>
          <p:nvPr/>
        </p:nvSpPr>
        <p:spPr>
          <a:xfrm rot="5400000">
            <a:off x="0" y="0"/>
            <a:ext cx="914400" cy="914400"/>
          </a:xfrm>
          <a:prstGeom prst="rtTriangle">
            <a:avLst/>
          </a:prstGeom>
          <a:solidFill>
            <a:srgbClr val="003D7C"/>
          </a:solidFill>
          <a:ln>
            <a:solidFill>
              <a:srgbClr val="003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14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9AE109-8DC2-4D09-9F83-68D5DF64292E}"/>
              </a:ext>
            </a:extLst>
          </p:cNvPr>
          <p:cNvSpPr>
            <a:spLocks noGrp="1"/>
          </p:cNvSpPr>
          <p:nvPr>
            <p:ph type="title"/>
          </p:nvPr>
        </p:nvSpPr>
        <p:spPr>
          <a:xfrm>
            <a:off x="609600" y="67005"/>
            <a:ext cx="10972800" cy="1143000"/>
          </a:xfrm>
        </p:spPr>
        <p:txBody>
          <a:bodyPr/>
          <a:lstStyle/>
          <a:p>
            <a:r>
              <a:rPr lang="en-US"/>
              <a:t>Phys E Layout</a:t>
            </a:r>
            <a:br>
              <a:rPr lang="en-US"/>
            </a:br>
            <a:r>
              <a:rPr lang="en-US" sz="2200" i="1"/>
              <a:t>(Groups 1-4 Assembly &amp; Test subgroups)</a:t>
            </a:r>
            <a:endParaRPr lang="en-GB" i="1"/>
          </a:p>
        </p:txBody>
      </p:sp>
      <p:sp>
        <p:nvSpPr>
          <p:cNvPr id="6" name="TextBox 5">
            <a:extLst>
              <a:ext uri="{FF2B5EF4-FFF2-40B4-BE49-F238E27FC236}">
                <a16:creationId xmlns:a16="http://schemas.microsoft.com/office/drawing/2014/main" id="{146E0DDD-1D2E-435B-A405-A693C593B532}"/>
              </a:ext>
            </a:extLst>
          </p:cNvPr>
          <p:cNvSpPr txBox="1"/>
          <p:nvPr/>
        </p:nvSpPr>
        <p:spPr>
          <a:xfrm>
            <a:off x="2410254" y="2193811"/>
            <a:ext cx="1828800" cy="457200"/>
          </a:xfrm>
          <a:prstGeom prst="rect">
            <a:avLst/>
          </a:prstGeom>
          <a:solidFill>
            <a:srgbClr val="CCECFF"/>
          </a:solidFill>
        </p:spPr>
        <p:txBody>
          <a:bodyPr wrap="square" rtlCol="0">
            <a:spAutoFit/>
          </a:bodyPr>
          <a:lstStyle/>
          <a:p>
            <a:pPr algn="ctr"/>
            <a:r>
              <a:rPr lang="en-US" sz="2400" b="1"/>
              <a:t>Group 4</a:t>
            </a:r>
            <a:endParaRPr lang="en-GB" sz="2400" b="1"/>
          </a:p>
        </p:txBody>
      </p:sp>
      <p:sp>
        <p:nvSpPr>
          <p:cNvPr id="13" name="TextBox 12">
            <a:extLst>
              <a:ext uri="{FF2B5EF4-FFF2-40B4-BE49-F238E27FC236}">
                <a16:creationId xmlns:a16="http://schemas.microsoft.com/office/drawing/2014/main" id="{77598146-CC5A-42D3-919A-4AE991949DB2}"/>
              </a:ext>
            </a:extLst>
          </p:cNvPr>
          <p:cNvSpPr txBox="1"/>
          <p:nvPr/>
        </p:nvSpPr>
        <p:spPr>
          <a:xfrm>
            <a:off x="609600" y="1210005"/>
            <a:ext cx="1293142" cy="276999"/>
          </a:xfrm>
          <a:prstGeom prst="rect">
            <a:avLst/>
          </a:prstGeom>
          <a:solidFill>
            <a:srgbClr val="FF0000"/>
          </a:solidFill>
        </p:spPr>
        <p:txBody>
          <a:bodyPr wrap="square" rtlCol="0">
            <a:spAutoFit/>
          </a:bodyPr>
          <a:lstStyle/>
          <a:p>
            <a:pPr algn="ctr"/>
            <a:r>
              <a:rPr lang="en-US" sz="1200" b="1"/>
              <a:t>Back Entrance</a:t>
            </a:r>
            <a:endParaRPr lang="en-GB" sz="1200" b="1"/>
          </a:p>
        </p:txBody>
      </p:sp>
      <p:sp>
        <p:nvSpPr>
          <p:cNvPr id="16" name="TextBox 15">
            <a:extLst>
              <a:ext uri="{FF2B5EF4-FFF2-40B4-BE49-F238E27FC236}">
                <a16:creationId xmlns:a16="http://schemas.microsoft.com/office/drawing/2014/main" id="{F4461CC7-5B1E-4EBE-B6A1-5D6AAC0095DB}"/>
              </a:ext>
            </a:extLst>
          </p:cNvPr>
          <p:cNvSpPr txBox="1"/>
          <p:nvPr/>
        </p:nvSpPr>
        <p:spPr>
          <a:xfrm>
            <a:off x="2389783" y="5352879"/>
            <a:ext cx="1828800" cy="457200"/>
          </a:xfrm>
          <a:prstGeom prst="rect">
            <a:avLst/>
          </a:prstGeom>
          <a:solidFill>
            <a:srgbClr val="92D050"/>
          </a:solidFill>
        </p:spPr>
        <p:txBody>
          <a:bodyPr wrap="square" rtlCol="0">
            <a:spAutoFit/>
          </a:bodyPr>
          <a:lstStyle/>
          <a:p>
            <a:pPr algn="ctr"/>
            <a:r>
              <a:rPr lang="en-US" sz="2400" b="1"/>
              <a:t>Group 2</a:t>
            </a:r>
            <a:endParaRPr lang="en-GB" sz="2400" b="1"/>
          </a:p>
        </p:txBody>
      </p:sp>
      <p:sp>
        <p:nvSpPr>
          <p:cNvPr id="17" name="TextBox 16">
            <a:extLst>
              <a:ext uri="{FF2B5EF4-FFF2-40B4-BE49-F238E27FC236}">
                <a16:creationId xmlns:a16="http://schemas.microsoft.com/office/drawing/2014/main" id="{FAFD37DF-CBFF-4475-9023-FE89B612CA6C}"/>
              </a:ext>
            </a:extLst>
          </p:cNvPr>
          <p:cNvSpPr txBox="1"/>
          <p:nvPr/>
        </p:nvSpPr>
        <p:spPr>
          <a:xfrm>
            <a:off x="5498821" y="5352879"/>
            <a:ext cx="1828800" cy="461665"/>
          </a:xfrm>
          <a:prstGeom prst="rect">
            <a:avLst/>
          </a:prstGeom>
          <a:gradFill>
            <a:gsLst>
              <a:gs pos="0">
                <a:srgbClr val="92D050"/>
              </a:gs>
              <a:gs pos="100000">
                <a:srgbClr val="FFCCCC"/>
              </a:gs>
            </a:gsLst>
            <a:lin ang="0" scaled="0"/>
          </a:gradFill>
        </p:spPr>
        <p:txBody>
          <a:bodyPr wrap="square" rtlCol="0">
            <a:spAutoFit/>
          </a:bodyPr>
          <a:lstStyle/>
          <a:p>
            <a:pPr algn="ctr"/>
            <a:r>
              <a:rPr lang="en-GB" sz="1200"/>
              <a:t>Group 1/2 Shared</a:t>
            </a:r>
            <a:br>
              <a:rPr lang="en-GB" sz="1200"/>
            </a:br>
            <a:r>
              <a:rPr lang="en-GB" sz="1200"/>
              <a:t>+ Microscope</a:t>
            </a:r>
          </a:p>
        </p:txBody>
      </p:sp>
      <p:sp>
        <p:nvSpPr>
          <p:cNvPr id="18" name="TextBox 17">
            <a:extLst>
              <a:ext uri="{FF2B5EF4-FFF2-40B4-BE49-F238E27FC236}">
                <a16:creationId xmlns:a16="http://schemas.microsoft.com/office/drawing/2014/main" id="{AB3E9877-1ED7-49E5-8C71-EEA4DAD13444}"/>
              </a:ext>
            </a:extLst>
          </p:cNvPr>
          <p:cNvSpPr txBox="1"/>
          <p:nvPr/>
        </p:nvSpPr>
        <p:spPr>
          <a:xfrm>
            <a:off x="8613701" y="3773345"/>
            <a:ext cx="1828800" cy="457200"/>
          </a:xfrm>
          <a:prstGeom prst="rect">
            <a:avLst/>
          </a:prstGeom>
          <a:solidFill>
            <a:schemeClr val="bg1">
              <a:lumMod val="75000"/>
            </a:schemeClr>
          </a:solidFill>
        </p:spPr>
        <p:txBody>
          <a:bodyPr wrap="square" rtlCol="0">
            <a:spAutoFit/>
          </a:bodyPr>
          <a:lstStyle/>
          <a:p>
            <a:pPr algn="ctr"/>
            <a:r>
              <a:rPr lang="en-GB" sz="2400"/>
              <a:t>Buffer Zone</a:t>
            </a:r>
          </a:p>
        </p:txBody>
      </p:sp>
      <p:sp>
        <p:nvSpPr>
          <p:cNvPr id="19" name="TextBox 18">
            <a:extLst>
              <a:ext uri="{FF2B5EF4-FFF2-40B4-BE49-F238E27FC236}">
                <a16:creationId xmlns:a16="http://schemas.microsoft.com/office/drawing/2014/main" id="{F084734B-A4ED-436A-9763-842A31E70C68}"/>
              </a:ext>
            </a:extLst>
          </p:cNvPr>
          <p:cNvSpPr txBox="1"/>
          <p:nvPr/>
        </p:nvSpPr>
        <p:spPr>
          <a:xfrm>
            <a:off x="5498821" y="3773345"/>
            <a:ext cx="1828800" cy="457200"/>
          </a:xfrm>
          <a:prstGeom prst="rect">
            <a:avLst/>
          </a:prstGeom>
          <a:solidFill>
            <a:schemeClr val="bg1">
              <a:lumMod val="75000"/>
            </a:schemeClr>
          </a:solidFill>
        </p:spPr>
        <p:txBody>
          <a:bodyPr wrap="square" rtlCol="0">
            <a:spAutoFit/>
          </a:bodyPr>
          <a:lstStyle/>
          <a:p>
            <a:pPr algn="ctr"/>
            <a:r>
              <a:rPr lang="en-GB" sz="2400"/>
              <a:t>Storage</a:t>
            </a:r>
          </a:p>
        </p:txBody>
      </p:sp>
      <p:sp>
        <p:nvSpPr>
          <p:cNvPr id="20" name="TextBox 19">
            <a:extLst>
              <a:ext uri="{FF2B5EF4-FFF2-40B4-BE49-F238E27FC236}">
                <a16:creationId xmlns:a16="http://schemas.microsoft.com/office/drawing/2014/main" id="{ABA9E8F2-199C-45F0-83B5-7E253B28DA00}"/>
              </a:ext>
            </a:extLst>
          </p:cNvPr>
          <p:cNvSpPr txBox="1"/>
          <p:nvPr/>
        </p:nvSpPr>
        <p:spPr>
          <a:xfrm>
            <a:off x="2389783" y="3773345"/>
            <a:ext cx="1828800" cy="461665"/>
          </a:xfrm>
          <a:prstGeom prst="rect">
            <a:avLst/>
          </a:prstGeom>
          <a:solidFill>
            <a:schemeClr val="bg1">
              <a:lumMod val="75000"/>
            </a:schemeClr>
          </a:solidFill>
        </p:spPr>
        <p:txBody>
          <a:bodyPr wrap="square" rtlCol="0">
            <a:spAutoFit/>
          </a:bodyPr>
          <a:lstStyle/>
          <a:p>
            <a:pPr algn="ctr"/>
            <a:r>
              <a:rPr lang="en-GB" sz="2400"/>
              <a:t>Buffer Zone</a:t>
            </a:r>
          </a:p>
        </p:txBody>
      </p:sp>
      <p:sp>
        <p:nvSpPr>
          <p:cNvPr id="21" name="TextBox 20">
            <a:extLst>
              <a:ext uri="{FF2B5EF4-FFF2-40B4-BE49-F238E27FC236}">
                <a16:creationId xmlns:a16="http://schemas.microsoft.com/office/drawing/2014/main" id="{299E5BBE-11DA-4A0D-A9C2-291AD2D9E9F8}"/>
              </a:ext>
            </a:extLst>
          </p:cNvPr>
          <p:cNvSpPr txBox="1"/>
          <p:nvPr/>
        </p:nvSpPr>
        <p:spPr>
          <a:xfrm>
            <a:off x="8587388" y="2193811"/>
            <a:ext cx="1828800" cy="457200"/>
          </a:xfrm>
          <a:prstGeom prst="rect">
            <a:avLst/>
          </a:prstGeom>
          <a:solidFill>
            <a:srgbClr val="CC66FF"/>
          </a:solidFill>
        </p:spPr>
        <p:txBody>
          <a:bodyPr wrap="square" rtlCol="0">
            <a:spAutoFit/>
          </a:bodyPr>
          <a:lstStyle/>
          <a:p>
            <a:pPr algn="ctr"/>
            <a:r>
              <a:rPr lang="en-US" sz="2400" b="1"/>
              <a:t>Group 3</a:t>
            </a:r>
            <a:endParaRPr lang="en-GB" sz="2400" b="1"/>
          </a:p>
        </p:txBody>
      </p:sp>
      <p:sp>
        <p:nvSpPr>
          <p:cNvPr id="22" name="TextBox 21">
            <a:extLst>
              <a:ext uri="{FF2B5EF4-FFF2-40B4-BE49-F238E27FC236}">
                <a16:creationId xmlns:a16="http://schemas.microsoft.com/office/drawing/2014/main" id="{CF337607-D714-4F3A-8860-EE17E2F13F05}"/>
              </a:ext>
            </a:extLst>
          </p:cNvPr>
          <p:cNvSpPr txBox="1"/>
          <p:nvPr/>
        </p:nvSpPr>
        <p:spPr>
          <a:xfrm>
            <a:off x="5498821" y="2193811"/>
            <a:ext cx="1828800" cy="461665"/>
          </a:xfrm>
          <a:prstGeom prst="rect">
            <a:avLst/>
          </a:prstGeom>
          <a:gradFill flip="none" rotWithShape="1">
            <a:gsLst>
              <a:gs pos="0">
                <a:srgbClr val="CCECFF"/>
              </a:gs>
              <a:gs pos="100000">
                <a:srgbClr val="CC66FF"/>
              </a:gs>
            </a:gsLst>
            <a:lin ang="0" scaled="0"/>
            <a:tileRect/>
          </a:gradFill>
        </p:spPr>
        <p:txBody>
          <a:bodyPr wrap="square" rtlCol="0">
            <a:spAutoFit/>
          </a:bodyPr>
          <a:lstStyle/>
          <a:p>
            <a:pPr algn="ctr"/>
            <a:r>
              <a:rPr lang="en-GB" sz="1200"/>
              <a:t>Group 3/4 Shared</a:t>
            </a:r>
            <a:br>
              <a:rPr lang="en-GB" sz="1200"/>
            </a:br>
            <a:r>
              <a:rPr lang="en-GB" sz="1200"/>
              <a:t>+ Microscope</a:t>
            </a:r>
          </a:p>
        </p:txBody>
      </p:sp>
      <p:sp>
        <p:nvSpPr>
          <p:cNvPr id="23" name="TextBox 22">
            <a:extLst>
              <a:ext uri="{FF2B5EF4-FFF2-40B4-BE49-F238E27FC236}">
                <a16:creationId xmlns:a16="http://schemas.microsoft.com/office/drawing/2014/main" id="{4E6B0C43-FA24-464A-8B40-3C02DC940600}"/>
              </a:ext>
            </a:extLst>
          </p:cNvPr>
          <p:cNvSpPr txBox="1"/>
          <p:nvPr/>
        </p:nvSpPr>
        <p:spPr>
          <a:xfrm>
            <a:off x="8613701" y="5352879"/>
            <a:ext cx="1828800" cy="457200"/>
          </a:xfrm>
          <a:prstGeom prst="rect">
            <a:avLst/>
          </a:prstGeom>
          <a:solidFill>
            <a:srgbClr val="FFCCCC"/>
          </a:solidFill>
        </p:spPr>
        <p:txBody>
          <a:bodyPr wrap="square" rtlCol="0">
            <a:spAutoFit/>
          </a:bodyPr>
          <a:lstStyle/>
          <a:p>
            <a:pPr algn="ctr"/>
            <a:r>
              <a:rPr lang="en-US" sz="2400" b="1"/>
              <a:t>Group 1</a:t>
            </a:r>
            <a:endParaRPr lang="en-GB" sz="2400" b="1"/>
          </a:p>
        </p:txBody>
      </p:sp>
      <p:sp>
        <p:nvSpPr>
          <p:cNvPr id="2" name="Oval 1">
            <a:extLst>
              <a:ext uri="{FF2B5EF4-FFF2-40B4-BE49-F238E27FC236}">
                <a16:creationId xmlns:a16="http://schemas.microsoft.com/office/drawing/2014/main" id="{8BD91CDA-8C5E-4FA6-A876-21C736422FF4}"/>
              </a:ext>
            </a:extLst>
          </p:cNvPr>
          <p:cNvSpPr/>
          <p:nvPr/>
        </p:nvSpPr>
        <p:spPr>
          <a:xfrm>
            <a:off x="2410254" y="2722916"/>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487061A-3982-4A86-958A-7B09A25E5CC0}"/>
              </a:ext>
            </a:extLst>
          </p:cNvPr>
          <p:cNvSpPr/>
          <p:nvPr/>
        </p:nvSpPr>
        <p:spPr>
          <a:xfrm>
            <a:off x="4060321" y="1932419"/>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8E1A7B9-B3E6-4C27-85DD-7A8CF8566D43}"/>
              </a:ext>
            </a:extLst>
          </p:cNvPr>
          <p:cNvSpPr/>
          <p:nvPr/>
        </p:nvSpPr>
        <p:spPr>
          <a:xfrm>
            <a:off x="5498821" y="2722916"/>
            <a:ext cx="158262" cy="158262"/>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E106931-A1DA-4D49-B389-8CDC688E2C6C}"/>
              </a:ext>
            </a:extLst>
          </p:cNvPr>
          <p:cNvSpPr/>
          <p:nvPr/>
        </p:nvSpPr>
        <p:spPr>
          <a:xfrm>
            <a:off x="7169359" y="1932419"/>
            <a:ext cx="158262" cy="158262"/>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DEFD67-374B-4AC4-820C-026FFA23539B}"/>
              </a:ext>
            </a:extLst>
          </p:cNvPr>
          <p:cNvSpPr/>
          <p:nvPr/>
        </p:nvSpPr>
        <p:spPr>
          <a:xfrm>
            <a:off x="10257926" y="1932419"/>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B1B1CC0-F976-414A-BF92-D451A8D08010}"/>
              </a:ext>
            </a:extLst>
          </p:cNvPr>
          <p:cNvSpPr/>
          <p:nvPr/>
        </p:nvSpPr>
        <p:spPr>
          <a:xfrm>
            <a:off x="8593091" y="2723095"/>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27EDED-711A-4C85-8927-73EE74F022BA}"/>
              </a:ext>
            </a:extLst>
          </p:cNvPr>
          <p:cNvSpPr/>
          <p:nvPr/>
        </p:nvSpPr>
        <p:spPr>
          <a:xfrm>
            <a:off x="2404551" y="5913030"/>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0F0AF1C-544D-44D9-80B5-A27F18A47EA8}"/>
              </a:ext>
            </a:extLst>
          </p:cNvPr>
          <p:cNvSpPr/>
          <p:nvPr/>
        </p:nvSpPr>
        <p:spPr>
          <a:xfrm>
            <a:off x="4054618" y="5122533"/>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385CE21-08CF-43B3-9F25-9D4F656C08BB}"/>
              </a:ext>
            </a:extLst>
          </p:cNvPr>
          <p:cNvSpPr/>
          <p:nvPr/>
        </p:nvSpPr>
        <p:spPr>
          <a:xfrm>
            <a:off x="5493118" y="5913030"/>
            <a:ext cx="158262" cy="158262"/>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3034343-9C97-4EA1-9CC5-92A65C152453}"/>
              </a:ext>
            </a:extLst>
          </p:cNvPr>
          <p:cNvSpPr/>
          <p:nvPr/>
        </p:nvSpPr>
        <p:spPr>
          <a:xfrm>
            <a:off x="7163656" y="5122533"/>
            <a:ext cx="158262" cy="158262"/>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47F9F78-BB89-4E08-B4B0-C052A418ADB7}"/>
              </a:ext>
            </a:extLst>
          </p:cNvPr>
          <p:cNvSpPr/>
          <p:nvPr/>
        </p:nvSpPr>
        <p:spPr>
          <a:xfrm>
            <a:off x="10252223" y="5122533"/>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16263A8-ED5B-4909-B17F-8B242F5EF1AC}"/>
              </a:ext>
            </a:extLst>
          </p:cNvPr>
          <p:cNvSpPr/>
          <p:nvPr/>
        </p:nvSpPr>
        <p:spPr>
          <a:xfrm>
            <a:off x="8587388" y="5913209"/>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9F6A8AEA-23D0-4D63-AC81-A261FB0EF2C1}"/>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394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550"/>
            <a:ext cx="9099550" cy="711199"/>
          </a:xfrm>
        </p:spPr>
        <p:txBody>
          <a:bodyPr/>
          <a:lstStyle/>
          <a:p>
            <a:r>
              <a:rPr lang="en-US"/>
              <a:t>4. Pt/</a:t>
            </a:r>
            <a:r>
              <a:rPr lang="en-US" err="1"/>
              <a:t>Ir</a:t>
            </a:r>
            <a:r>
              <a:rPr lang="en-US"/>
              <a:t> Tip Preparation</a:t>
            </a:r>
          </a:p>
        </p:txBody>
      </p:sp>
      <p:sp>
        <p:nvSpPr>
          <p:cNvPr id="3" name="Content Placeholder 2"/>
          <p:cNvSpPr>
            <a:spLocks noGrp="1"/>
          </p:cNvSpPr>
          <p:nvPr>
            <p:ph idx="1"/>
          </p:nvPr>
        </p:nvSpPr>
        <p:spPr>
          <a:xfrm>
            <a:off x="409576" y="1276349"/>
            <a:ext cx="5422057" cy="5208427"/>
          </a:xfrm>
        </p:spPr>
        <p:txBody>
          <a:bodyPr>
            <a:normAutofit fontScale="70000" lnSpcReduction="20000"/>
          </a:bodyPr>
          <a:lstStyle/>
          <a:p>
            <a:pPr marL="0" indent="0">
              <a:buNone/>
            </a:pPr>
            <a:r>
              <a:rPr lang="en-US"/>
              <a:t>Tools:</a:t>
            </a:r>
          </a:p>
          <a:p>
            <a:pPr marL="514350" indent="-514350">
              <a:buFont typeface="+mj-lt"/>
              <a:buAutoNum type="arabicPeriod"/>
            </a:pPr>
            <a:r>
              <a:rPr lang="en-US" err="1"/>
              <a:t>Erem</a:t>
            </a:r>
            <a:r>
              <a:rPr lang="en-US"/>
              <a:t> Semi-flush wire cutter</a:t>
            </a:r>
          </a:p>
          <a:p>
            <a:pPr marL="514350" indent="-514350">
              <a:buFont typeface="+mj-lt"/>
              <a:buAutoNum type="arabicPeriod"/>
            </a:pPr>
            <a:r>
              <a:rPr lang="en-US" err="1"/>
              <a:t>Erem</a:t>
            </a:r>
            <a:r>
              <a:rPr lang="en-US"/>
              <a:t> 2411PD flat nose pliers</a:t>
            </a:r>
          </a:p>
          <a:p>
            <a:pPr marL="514350" indent="-514350">
              <a:buFont typeface="+mj-lt"/>
              <a:buAutoNum type="arabicPeriod"/>
            </a:pPr>
            <a:r>
              <a:rPr lang="en-US"/>
              <a:t>Pointed tweezers</a:t>
            </a:r>
          </a:p>
          <a:p>
            <a:pPr marL="514350" indent="-514350">
              <a:buFont typeface="+mj-lt"/>
              <a:buAutoNum type="arabicPeriod"/>
            </a:pPr>
            <a:r>
              <a:rPr lang="en-US"/>
              <a:t>Rounded tweezers</a:t>
            </a:r>
          </a:p>
          <a:p>
            <a:pPr marL="0" indent="0">
              <a:buNone/>
            </a:pPr>
            <a:endParaRPr lang="en-US"/>
          </a:p>
          <a:p>
            <a:pPr marL="0" indent="0">
              <a:buNone/>
            </a:pPr>
            <a:r>
              <a:rPr lang="en-US"/>
              <a:t>Based on the figure shown (left):</a:t>
            </a:r>
          </a:p>
          <a:p>
            <a:r>
              <a:rPr lang="en-US"/>
              <a:t>Hold the end of the wire using the pliers without bending/kinking the wire.</a:t>
            </a:r>
          </a:p>
          <a:p>
            <a:r>
              <a:rPr lang="en-US"/>
              <a:t>Place the wire cutter as obliquely as possible. Close the cutters until it lightly bites into the wire.</a:t>
            </a:r>
          </a:p>
          <a:p>
            <a:r>
              <a:rPr lang="en-US"/>
              <a:t>Pull the cutter in the direction shown. Try to tear off the wire to form a tip, instead of cutting it cleanly off (why?)</a:t>
            </a:r>
          </a:p>
          <a:p>
            <a:r>
              <a:rPr lang="en-US"/>
              <a:t>Do not contaminate the tip end once cut, and carefully mount into your tip holder.</a:t>
            </a:r>
          </a:p>
        </p:txBody>
      </p:sp>
      <p:pic>
        <p:nvPicPr>
          <p:cNvPr id="9" name="Picture 8">
            <a:extLst>
              <a:ext uri="{FF2B5EF4-FFF2-40B4-BE49-F238E27FC236}">
                <a16:creationId xmlns:a16="http://schemas.microsoft.com/office/drawing/2014/main" id="{D6088036-D0A6-4C69-842C-871D90BD238A}"/>
              </a:ext>
            </a:extLst>
          </p:cNvPr>
          <p:cNvPicPr>
            <a:picLocks noChangeAspect="1"/>
          </p:cNvPicPr>
          <p:nvPr/>
        </p:nvPicPr>
        <p:blipFill>
          <a:blip r:embed="rId3"/>
          <a:stretch>
            <a:fillRect/>
          </a:stretch>
        </p:blipFill>
        <p:spPr>
          <a:xfrm>
            <a:off x="7016620" y="0"/>
            <a:ext cx="4513877" cy="4440093"/>
          </a:xfrm>
          <a:prstGeom prst="rect">
            <a:avLst/>
          </a:prstGeom>
        </p:spPr>
      </p:pic>
      <p:sp>
        <p:nvSpPr>
          <p:cNvPr id="10" name="Rectangle 9">
            <a:extLst>
              <a:ext uri="{FF2B5EF4-FFF2-40B4-BE49-F238E27FC236}">
                <a16:creationId xmlns:a16="http://schemas.microsoft.com/office/drawing/2014/main" id="{04FA3BBD-4992-4A45-91F7-1EDEF02B00AB}"/>
              </a:ext>
            </a:extLst>
          </p:cNvPr>
          <p:cNvSpPr/>
          <p:nvPr/>
        </p:nvSpPr>
        <p:spPr>
          <a:xfrm>
            <a:off x="6225558" y="5237472"/>
            <a:ext cx="5556866" cy="1477328"/>
          </a:xfrm>
          <a:prstGeom prst="rect">
            <a:avLst/>
          </a:prstGeom>
        </p:spPr>
        <p:txBody>
          <a:bodyPr wrap="square">
            <a:spAutoFit/>
          </a:bodyPr>
          <a:lstStyle/>
          <a:p>
            <a:pPr>
              <a:buFont typeface="Wingdings" panose="05000000000000000000" pitchFamily="2" charset="2"/>
              <a:buChar char="ü"/>
            </a:pPr>
            <a:r>
              <a:rPr lang="en-US">
                <a:solidFill>
                  <a:srgbClr val="FF0000"/>
                </a:solidFill>
              </a:rPr>
              <a:t>Wear nitrile gloves</a:t>
            </a:r>
          </a:p>
          <a:p>
            <a:pPr>
              <a:buFont typeface="Wingdings" panose="05000000000000000000" pitchFamily="2" charset="2"/>
              <a:buChar char="ü"/>
            </a:pPr>
            <a:r>
              <a:rPr lang="en-US">
                <a:solidFill>
                  <a:srgbClr val="FF0000"/>
                </a:solidFill>
              </a:rPr>
              <a:t>Practice on copper wires first before trying to cut your Pt/</a:t>
            </a:r>
            <a:r>
              <a:rPr lang="en-US" err="1">
                <a:solidFill>
                  <a:srgbClr val="FF0000"/>
                </a:solidFill>
              </a:rPr>
              <a:t>ir</a:t>
            </a:r>
            <a:r>
              <a:rPr lang="en-US">
                <a:solidFill>
                  <a:srgbClr val="FF0000"/>
                </a:solidFill>
              </a:rPr>
              <a:t> wire. Do keep in mind that Pt/</a:t>
            </a:r>
            <a:r>
              <a:rPr lang="en-US" err="1">
                <a:solidFill>
                  <a:srgbClr val="FF0000"/>
                </a:solidFill>
              </a:rPr>
              <a:t>Ir</a:t>
            </a:r>
            <a:r>
              <a:rPr lang="en-US">
                <a:solidFill>
                  <a:srgbClr val="FF0000"/>
                </a:solidFill>
              </a:rPr>
              <a:t> is much tougher than Cu!</a:t>
            </a:r>
          </a:p>
          <a:p>
            <a:pPr>
              <a:buFont typeface="Wingdings" panose="05000000000000000000" pitchFamily="2" charset="2"/>
              <a:buChar char="ü"/>
            </a:pPr>
            <a:r>
              <a:rPr lang="en-US">
                <a:solidFill>
                  <a:srgbClr val="FF0000"/>
                </a:solidFill>
              </a:rPr>
              <a:t>If necessary, clean tools with ethanol/IPA</a:t>
            </a:r>
          </a:p>
        </p:txBody>
      </p:sp>
      <p:sp>
        <p:nvSpPr>
          <p:cNvPr id="11" name="TextBox 10">
            <a:extLst>
              <a:ext uri="{FF2B5EF4-FFF2-40B4-BE49-F238E27FC236}">
                <a16:creationId xmlns:a16="http://schemas.microsoft.com/office/drawing/2014/main" id="{BE4B05B7-764C-498F-AFBC-1EAAC296B731}"/>
              </a:ext>
            </a:extLst>
          </p:cNvPr>
          <p:cNvSpPr txBox="1"/>
          <p:nvPr/>
        </p:nvSpPr>
        <p:spPr>
          <a:xfrm>
            <a:off x="8945217" y="4440093"/>
            <a:ext cx="2447461" cy="276999"/>
          </a:xfrm>
          <a:prstGeom prst="rect">
            <a:avLst/>
          </a:prstGeom>
          <a:noFill/>
        </p:spPr>
        <p:txBody>
          <a:bodyPr wrap="square" rtlCol="0">
            <a:spAutoFit/>
          </a:bodyPr>
          <a:lstStyle/>
          <a:p>
            <a:pPr algn="r"/>
            <a:r>
              <a:rPr lang="en-US" sz="1200" i="1"/>
              <a:t>Image credit: </a:t>
            </a:r>
            <a:r>
              <a:rPr lang="en-US" sz="1200" i="1" err="1"/>
              <a:t>Nanosurf</a:t>
            </a:r>
            <a:r>
              <a:rPr lang="en-US" sz="1200" i="1"/>
              <a:t> STM Manual</a:t>
            </a:r>
            <a:endParaRPr lang="en-GB" sz="1200" i="1"/>
          </a:p>
        </p:txBody>
      </p:sp>
      <p:sp>
        <p:nvSpPr>
          <p:cNvPr id="7" name="Right Triangle 6">
            <a:extLst>
              <a:ext uri="{FF2B5EF4-FFF2-40B4-BE49-F238E27FC236}">
                <a16:creationId xmlns:a16="http://schemas.microsoft.com/office/drawing/2014/main" id="{2FE9CF20-4A0D-4B98-9472-5D99BC77A194}"/>
              </a:ext>
            </a:extLst>
          </p:cNvPr>
          <p:cNvSpPr/>
          <p:nvPr/>
        </p:nvSpPr>
        <p:spPr>
          <a:xfrm rot="5400000">
            <a:off x="0" y="0"/>
            <a:ext cx="914400" cy="914400"/>
          </a:xfrm>
          <a:prstGeom prst="rtTriangle">
            <a:avLst/>
          </a:prstGeom>
          <a:solidFill>
            <a:srgbClr val="003D7C"/>
          </a:solidFill>
          <a:ln>
            <a:solidFill>
              <a:srgbClr val="003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38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03853" y="1196752"/>
            <a:ext cx="8832980" cy="5544616"/>
          </a:xfrm>
        </p:spPr>
        <p:txBody>
          <a:bodyPr/>
          <a:lstStyle/>
          <a:p>
            <a:r>
              <a:rPr lang="en-SG" sz="1800"/>
              <a:t>Having a sharp tip is </a:t>
            </a:r>
            <a:r>
              <a:rPr lang="en-SG" sz="1800" b="1" u="sng">
                <a:solidFill>
                  <a:srgbClr val="FF0000"/>
                </a:solidFill>
              </a:rPr>
              <a:t>paramount</a:t>
            </a:r>
            <a:r>
              <a:rPr lang="en-SG" sz="1800">
                <a:solidFill>
                  <a:srgbClr val="FF0000"/>
                </a:solidFill>
              </a:rPr>
              <a:t> </a:t>
            </a:r>
            <a:r>
              <a:rPr lang="en-SG" sz="1800"/>
              <a:t>for good STM imaging. </a:t>
            </a:r>
          </a:p>
          <a:p>
            <a:endParaRPr lang="en-SG" sz="1800"/>
          </a:p>
          <a:p>
            <a:r>
              <a:rPr lang="en-SG" sz="1800"/>
              <a:t>The </a:t>
            </a:r>
            <a:r>
              <a:rPr lang="en-SG" sz="1800" b="1" u="sng"/>
              <a:t>material</a:t>
            </a:r>
            <a:r>
              <a:rPr lang="en-SG" sz="1800"/>
              <a:t> of choice for ambient experiments is  platinum-iridium (90% Pt-10% </a:t>
            </a:r>
            <a:r>
              <a:rPr lang="en-SG" sz="1800" err="1"/>
              <a:t>Ir</a:t>
            </a:r>
            <a:r>
              <a:rPr lang="en-SG" sz="1800"/>
              <a:t>) alloy. Platinum is a noble metal, thus its inertness resists oxidisation. Alloying with Iridium increases strength for malleable Platinum.</a:t>
            </a:r>
          </a:p>
          <a:p>
            <a:endParaRPr lang="en-GB" sz="1800"/>
          </a:p>
          <a:p>
            <a:r>
              <a:rPr lang="en-US" sz="1800"/>
              <a:t>Mechanical cutting of few mm long (</a:t>
            </a:r>
            <a:r>
              <a:rPr lang="en-US" sz="1800" b="1">
                <a:solidFill>
                  <a:srgbClr val="FF0000"/>
                </a:solidFill>
              </a:rPr>
              <a:t>≤4 mm</a:t>
            </a:r>
            <a:r>
              <a:rPr lang="en-US" sz="1800"/>
              <a:t>), </a:t>
            </a:r>
            <a:r>
              <a:rPr lang="en-SG" sz="1800"/>
              <a:t>⌀0.25 mm </a:t>
            </a:r>
            <a:r>
              <a:rPr lang="en-US" sz="1800"/>
              <a:t>Pt-</a:t>
            </a:r>
            <a:r>
              <a:rPr lang="en-US" sz="1800" err="1"/>
              <a:t>Ir</a:t>
            </a:r>
            <a:r>
              <a:rPr lang="en-US" sz="1800"/>
              <a:t> wire is the most used method to get a fresh tip for use. Shearing when cutting Pt-</a:t>
            </a:r>
            <a:r>
              <a:rPr lang="en-US" sz="1800" err="1"/>
              <a:t>Ir</a:t>
            </a:r>
            <a:r>
              <a:rPr lang="en-US" sz="1800"/>
              <a:t> wire usually creates filamentary projections that can be atomically sharp which can be used to image very flat substrates (</a:t>
            </a:r>
            <a:r>
              <a:rPr lang="en-US" sz="1800" b="1">
                <a:solidFill>
                  <a:srgbClr val="FF0000"/>
                </a:solidFill>
              </a:rPr>
              <a:t>Why?</a:t>
            </a:r>
            <a:r>
              <a:rPr lang="en-US" sz="1800"/>
              <a:t>). However, the know-how is in between art and science (as it takes some practice, intuition and understanding).</a:t>
            </a:r>
            <a:endParaRPr lang="en-SG" sz="1800"/>
          </a:p>
          <a:p>
            <a:endParaRPr lang="en-SG" sz="1800"/>
          </a:p>
          <a:p>
            <a:r>
              <a:rPr lang="en-SG" sz="1800" b="1"/>
              <a:t>Caveat</a:t>
            </a:r>
            <a:r>
              <a:rPr lang="en-SG" sz="1800"/>
              <a:t>: Technique does not create tips with consistency and reliability achievable by electrochemical etching (but this involves use of </a:t>
            </a:r>
            <a:r>
              <a:rPr lang="en-SG" sz="1800" b="1">
                <a:solidFill>
                  <a:srgbClr val="FF0000"/>
                </a:solidFill>
              </a:rPr>
              <a:t>hazardous chemicals</a:t>
            </a:r>
            <a:r>
              <a:rPr lang="en-SG" sz="1800"/>
              <a:t>)! Dry etched tips are commonly used in industrial units but require advanced tools &amp; are costlier to purchase.</a:t>
            </a:r>
          </a:p>
          <a:p>
            <a:endParaRPr lang="en-SG"/>
          </a:p>
        </p:txBody>
      </p:sp>
      <p:sp>
        <p:nvSpPr>
          <p:cNvPr id="2" name="Rectangle 1"/>
          <p:cNvSpPr/>
          <p:nvPr/>
        </p:nvSpPr>
        <p:spPr>
          <a:xfrm>
            <a:off x="1775520" y="494670"/>
            <a:ext cx="8640960" cy="369332"/>
          </a:xfrm>
          <a:prstGeom prst="rect">
            <a:avLst/>
          </a:prstGeom>
        </p:spPr>
        <p:txBody>
          <a:bodyPr wrap="square">
            <a:spAutoFit/>
          </a:bodyPr>
          <a:lstStyle/>
          <a:p>
            <a:endParaRPr lang="en-SG"/>
          </a:p>
        </p:txBody>
      </p:sp>
      <p:sp>
        <p:nvSpPr>
          <p:cNvPr id="3" name="Rectangle 2"/>
          <p:cNvSpPr/>
          <p:nvPr/>
        </p:nvSpPr>
        <p:spPr>
          <a:xfrm>
            <a:off x="9455479" y="5797714"/>
            <a:ext cx="2568570" cy="830997"/>
          </a:xfrm>
          <a:prstGeom prst="rect">
            <a:avLst/>
          </a:prstGeom>
        </p:spPr>
        <p:txBody>
          <a:bodyPr wrap="square">
            <a:spAutoFit/>
          </a:bodyPr>
          <a:lstStyle/>
          <a:p>
            <a:pPr algn="r"/>
            <a:r>
              <a:rPr lang="en-SG" sz="1200" i="1"/>
              <a:t>TEM image of a Pt/</a:t>
            </a:r>
            <a:r>
              <a:rPr lang="en-SG" sz="1200" i="1" err="1"/>
              <a:t>Ir</a:t>
            </a:r>
            <a:r>
              <a:rPr lang="en-SG" sz="1200" i="1"/>
              <a:t> tip </a:t>
            </a:r>
          </a:p>
          <a:p>
            <a:pPr algn="r"/>
            <a:r>
              <a:rPr lang="en-SG" sz="1200" i="1"/>
              <a:t>produced using mechanical cutting. </a:t>
            </a:r>
          </a:p>
          <a:p>
            <a:pPr algn="r"/>
            <a:r>
              <a:rPr lang="en-SG" sz="1200">
                <a:hlinkClick r:id="rId2"/>
              </a:rPr>
              <a:t>http://www.physics.purdue.edu/nanophys/uhvstm/tip.html</a:t>
            </a:r>
            <a:r>
              <a:rPr lang="en-SG" sz="1200"/>
              <a:t> </a:t>
            </a:r>
            <a:endParaRPr lang="en-US"/>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455479" y="1139674"/>
            <a:ext cx="2568570" cy="10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http://www.physics.purdue.edu/nanophys/uhvstm/ptir-new2.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2"/>
          <a:stretch/>
        </p:blipFill>
        <p:spPr bwMode="auto">
          <a:xfrm>
            <a:off x="9455479" y="2270181"/>
            <a:ext cx="2568570" cy="3561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physics.purdue.edu/nanophys/uhvstm/ptir-new2.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9726000" y="5432460"/>
            <a:ext cx="2026937" cy="38754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3ADA7BCE-6B07-41AA-9809-FA8E166D8F1B}"/>
              </a:ext>
            </a:extLst>
          </p:cNvPr>
          <p:cNvSpPr txBox="1">
            <a:spLocks/>
          </p:cNvSpPr>
          <p:nvPr/>
        </p:nvSpPr>
        <p:spPr>
          <a:xfrm>
            <a:off x="914400" y="209550"/>
            <a:ext cx="9099550" cy="711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4. Pt/</a:t>
            </a:r>
            <a:r>
              <a:rPr lang="en-US" err="1"/>
              <a:t>Ir</a:t>
            </a:r>
            <a:r>
              <a:rPr lang="en-US"/>
              <a:t> Tip Preparation</a:t>
            </a:r>
          </a:p>
        </p:txBody>
      </p:sp>
      <p:sp>
        <p:nvSpPr>
          <p:cNvPr id="9" name="Right Triangle 8">
            <a:extLst>
              <a:ext uri="{FF2B5EF4-FFF2-40B4-BE49-F238E27FC236}">
                <a16:creationId xmlns:a16="http://schemas.microsoft.com/office/drawing/2014/main" id="{6942AC24-7499-451D-9702-BE9156293484}"/>
              </a:ext>
            </a:extLst>
          </p:cNvPr>
          <p:cNvSpPr/>
          <p:nvPr/>
        </p:nvSpPr>
        <p:spPr>
          <a:xfrm rot="5400000">
            <a:off x="0" y="0"/>
            <a:ext cx="914400" cy="914400"/>
          </a:xfrm>
          <a:prstGeom prst="rtTriangle">
            <a:avLst/>
          </a:prstGeom>
          <a:solidFill>
            <a:srgbClr val="003D7C"/>
          </a:solidFill>
          <a:ln>
            <a:solidFill>
              <a:srgbClr val="003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650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0"/>
            <a:ext cx="9708147" cy="1325563"/>
          </a:xfrm>
        </p:spPr>
        <p:txBody>
          <a:bodyPr/>
          <a:lstStyle/>
          <a:p>
            <a:r>
              <a:rPr lang="en-US"/>
              <a:t>4. Mechanical (Vibration)</a:t>
            </a:r>
            <a:endParaRPr lang="en-GB"/>
          </a:p>
        </p:txBody>
      </p:sp>
      <p:sp>
        <p:nvSpPr>
          <p:cNvPr id="21" name="Content Placeholder 2"/>
          <p:cNvSpPr>
            <a:spLocks noGrp="1"/>
          </p:cNvSpPr>
          <p:nvPr>
            <p:ph idx="1"/>
          </p:nvPr>
        </p:nvSpPr>
        <p:spPr>
          <a:xfrm>
            <a:off x="695325" y="914401"/>
            <a:ext cx="9972675" cy="5943601"/>
          </a:xfrm>
        </p:spPr>
        <p:txBody>
          <a:bodyPr>
            <a:normAutofit/>
          </a:bodyPr>
          <a:lstStyle/>
          <a:p>
            <a:r>
              <a:rPr lang="en-US" sz="2000" b="1"/>
              <a:t>BRÜEL &amp; KJÆR Type 2250 </a:t>
            </a:r>
            <a:r>
              <a:rPr lang="en-US" sz="2000" b="1" cap="all"/>
              <a:t>HAND-HELD ANALYZER</a:t>
            </a:r>
          </a:p>
          <a:p>
            <a:r>
              <a:rPr lang="en-US" sz="2000" b="1" cap="all"/>
              <a:t>TYPE 8344 PIEZOELECTRIC ACCELEROMETER, TEDS</a:t>
            </a:r>
          </a:p>
        </p:txBody>
      </p:sp>
      <p:pic>
        <p:nvPicPr>
          <p:cNvPr id="4" name="Picture 2" descr="Type 2250-S hand-held analyzer / sound level meter"/>
          <p:cNvPicPr>
            <a:picLocks noChangeAspect="1" noChangeArrowheads="1"/>
          </p:cNvPicPr>
          <p:nvPr/>
        </p:nvPicPr>
        <p:blipFill rotWithShape="1">
          <a:blip r:embed="rId2">
            <a:extLst>
              <a:ext uri="{28A0092B-C50C-407E-A947-70E740481C1C}">
                <a14:useLocalDpi xmlns:a14="http://schemas.microsoft.com/office/drawing/2010/main" val="0"/>
              </a:ext>
            </a:extLst>
          </a:blip>
          <a:srcRect l="41102" r="40367"/>
          <a:stretch/>
        </p:blipFill>
        <p:spPr bwMode="auto">
          <a:xfrm>
            <a:off x="10276129" y="1614489"/>
            <a:ext cx="1652747" cy="5094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83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6664" y="358041"/>
            <a:ext cx="968375" cy="968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amp;K type 2250 f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926" y="2593532"/>
            <a:ext cx="187642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amp;K type 2250 ff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5423" y="2069197"/>
            <a:ext cx="6415181" cy="3874402"/>
          </a:xfrm>
          <a:prstGeom prst="rect">
            <a:avLst/>
          </a:prstGeom>
          <a:noFill/>
          <a:extLst>
            <a:ext uri="{909E8E84-426E-40DD-AFC4-6F175D3DCCD1}">
              <a14:hiddenFill xmlns:a14="http://schemas.microsoft.com/office/drawing/2010/main">
                <a:solidFill>
                  <a:srgbClr val="FFFFFF"/>
                </a:solidFill>
              </a14:hiddenFill>
            </a:ext>
          </a:extLst>
        </p:spPr>
      </p:pic>
      <p:sp>
        <p:nvSpPr>
          <p:cNvPr id="8" name="Right Triangle 7">
            <a:extLst>
              <a:ext uri="{FF2B5EF4-FFF2-40B4-BE49-F238E27FC236}">
                <a16:creationId xmlns:a16="http://schemas.microsoft.com/office/drawing/2014/main" id="{2428B9CB-90B1-48E3-847D-8DC1633DDF94}"/>
              </a:ext>
            </a:extLst>
          </p:cNvPr>
          <p:cNvSpPr/>
          <p:nvPr/>
        </p:nvSpPr>
        <p:spPr>
          <a:xfrm rot="5400000">
            <a:off x="0" y="0"/>
            <a:ext cx="914400" cy="914400"/>
          </a:xfrm>
          <a:prstGeom prst="rtTriangle">
            <a:avLst/>
          </a:prstGeom>
          <a:solidFill>
            <a:srgbClr val="003D7C"/>
          </a:solidFill>
          <a:ln>
            <a:solidFill>
              <a:srgbClr val="003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5288569-5875-412E-92DA-45E719CFF62D}"/>
              </a:ext>
            </a:extLst>
          </p:cNvPr>
          <p:cNvSpPr txBox="1"/>
          <p:nvPr/>
        </p:nvSpPr>
        <p:spPr>
          <a:xfrm>
            <a:off x="0" y="5144310"/>
            <a:ext cx="2662989" cy="1754326"/>
          </a:xfrm>
          <a:prstGeom prst="rect">
            <a:avLst/>
          </a:prstGeom>
          <a:solidFill>
            <a:schemeClr val="tx1"/>
          </a:solidFill>
        </p:spPr>
        <p:txBody>
          <a:bodyPr wrap="square" rtlCol="0">
            <a:spAutoFit/>
          </a:bodyPr>
          <a:lstStyle/>
          <a:p>
            <a:pPr algn="ctr"/>
            <a:r>
              <a:rPr lang="en-US" sz="3600" b="1">
                <a:solidFill>
                  <a:schemeClr val="accent2"/>
                </a:solidFill>
              </a:rPr>
              <a:t>To be updated</a:t>
            </a:r>
          </a:p>
          <a:p>
            <a:pPr algn="ctr"/>
            <a:r>
              <a:rPr lang="en-US" sz="3600" b="1">
                <a:solidFill>
                  <a:schemeClr val="accent2"/>
                </a:solidFill>
              </a:rPr>
              <a:t>further</a:t>
            </a:r>
          </a:p>
        </p:txBody>
      </p:sp>
    </p:spTree>
    <p:extLst>
      <p:ext uri="{BB962C8B-B14F-4D97-AF65-F5344CB8AC3E}">
        <p14:creationId xmlns:p14="http://schemas.microsoft.com/office/powerpoint/2010/main" val="1376420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53"/>
            <a:ext cx="9677400" cy="1325563"/>
          </a:xfrm>
        </p:spPr>
        <p:txBody>
          <a:bodyPr/>
          <a:lstStyle/>
          <a:p>
            <a:r>
              <a:rPr lang="en-US"/>
              <a:t>4. Mechanical (Vibration)</a:t>
            </a:r>
            <a:endParaRPr lang="en-GB"/>
          </a:p>
        </p:txBody>
      </p:sp>
      <p:sp>
        <p:nvSpPr>
          <p:cNvPr id="21" name="Content Placeholder 2"/>
          <p:cNvSpPr>
            <a:spLocks noGrp="1"/>
          </p:cNvSpPr>
          <p:nvPr>
            <p:ph idx="1"/>
          </p:nvPr>
        </p:nvSpPr>
        <p:spPr>
          <a:xfrm>
            <a:off x="609600" y="914401"/>
            <a:ext cx="6248400" cy="5943601"/>
          </a:xfrm>
        </p:spPr>
        <p:txBody>
          <a:bodyPr>
            <a:normAutofit/>
          </a:bodyPr>
          <a:lstStyle/>
          <a:p>
            <a:r>
              <a:rPr lang="en-US" sz="2000" b="1"/>
              <a:t>Minus-K 25BM-4 (USD 3.1k)</a:t>
            </a:r>
          </a:p>
          <a:p>
            <a:endParaRPr lang="en-US" sz="2000" b="1" cap="all"/>
          </a:p>
          <a:p>
            <a:r>
              <a:rPr lang="en-US" sz="2000" b="1" cap="all"/>
              <a:t>WARNING: DO NOT LIFT THE ISOLATING PLATE WITHOUT THE RED LOCKING RINGS IN PLACE</a:t>
            </a:r>
          </a:p>
        </p:txBody>
      </p:sp>
      <p:pic>
        <p:nvPicPr>
          <p:cNvPr id="3074" name="Picture 2" descr="https://www.minusk.com/img/products/bm4_vibration_control_platform_anti_vibration_isolator_minus_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9914" y="219075"/>
            <a:ext cx="3619826" cy="24035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inu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325" y="3018870"/>
            <a:ext cx="3810000" cy="26384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theanalogdept.com/images/spp6_pics/User510/Minus-K/negative-stiffness_vertical&amp;horizontal_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72101" y="2239964"/>
            <a:ext cx="2257425" cy="304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5176" y="6487815"/>
            <a:ext cx="4506362" cy="369332"/>
          </a:xfrm>
          <a:prstGeom prst="rect">
            <a:avLst/>
          </a:prstGeom>
        </p:spPr>
        <p:txBody>
          <a:bodyPr wrap="none">
            <a:spAutoFit/>
          </a:bodyPr>
          <a:lstStyle/>
          <a:p>
            <a:r>
              <a:rPr lang="en-SG"/>
              <a:t>http://www.theanalogdept.com/minus_k.htm</a:t>
            </a:r>
          </a:p>
        </p:txBody>
      </p:sp>
      <p:sp>
        <p:nvSpPr>
          <p:cNvPr id="8" name="Right Triangle 7">
            <a:extLst>
              <a:ext uri="{FF2B5EF4-FFF2-40B4-BE49-F238E27FC236}">
                <a16:creationId xmlns:a16="http://schemas.microsoft.com/office/drawing/2014/main" id="{02413F41-A1E5-4D72-979E-59B5CD5590FC}"/>
              </a:ext>
            </a:extLst>
          </p:cNvPr>
          <p:cNvSpPr/>
          <p:nvPr/>
        </p:nvSpPr>
        <p:spPr>
          <a:xfrm rot="5400000">
            <a:off x="0" y="0"/>
            <a:ext cx="914400" cy="914400"/>
          </a:xfrm>
          <a:prstGeom prst="rtTriangle">
            <a:avLst/>
          </a:prstGeom>
          <a:solidFill>
            <a:srgbClr val="003D7C"/>
          </a:solidFill>
          <a:ln>
            <a:solidFill>
              <a:srgbClr val="003D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673C27A-88CE-49D3-BF7D-4D4069B03C7B}"/>
              </a:ext>
            </a:extLst>
          </p:cNvPr>
          <p:cNvSpPr txBox="1"/>
          <p:nvPr/>
        </p:nvSpPr>
        <p:spPr>
          <a:xfrm>
            <a:off x="0" y="4732634"/>
            <a:ext cx="2662989" cy="1754326"/>
          </a:xfrm>
          <a:prstGeom prst="rect">
            <a:avLst/>
          </a:prstGeom>
          <a:solidFill>
            <a:schemeClr val="tx1"/>
          </a:solidFill>
        </p:spPr>
        <p:txBody>
          <a:bodyPr wrap="square" rtlCol="0">
            <a:spAutoFit/>
          </a:bodyPr>
          <a:lstStyle/>
          <a:p>
            <a:pPr algn="ctr"/>
            <a:r>
              <a:rPr lang="en-US" sz="3600" b="1">
                <a:solidFill>
                  <a:schemeClr val="accent2"/>
                </a:solidFill>
              </a:rPr>
              <a:t>To be updated</a:t>
            </a:r>
          </a:p>
          <a:p>
            <a:pPr algn="ctr"/>
            <a:r>
              <a:rPr lang="en-US" sz="3600" b="1">
                <a:solidFill>
                  <a:schemeClr val="accent2"/>
                </a:solidFill>
              </a:rPr>
              <a:t>further</a:t>
            </a:r>
          </a:p>
        </p:txBody>
      </p:sp>
    </p:spTree>
    <p:extLst>
      <p:ext uri="{BB962C8B-B14F-4D97-AF65-F5344CB8AC3E}">
        <p14:creationId xmlns:p14="http://schemas.microsoft.com/office/powerpoint/2010/main" val="3737239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550"/>
            <a:ext cx="9654540" cy="711199"/>
          </a:xfrm>
        </p:spPr>
        <p:txBody>
          <a:bodyPr>
            <a:normAutofit fontScale="90000"/>
          </a:bodyPr>
          <a:lstStyle/>
          <a:p>
            <a:r>
              <a:rPr lang="en-US"/>
              <a:t>5. Documentation (Week 8, 9, 10, 12 Updates)</a:t>
            </a:r>
          </a:p>
        </p:txBody>
      </p:sp>
      <p:sp>
        <p:nvSpPr>
          <p:cNvPr id="3" name="Content Placeholder 2"/>
          <p:cNvSpPr>
            <a:spLocks noGrp="1"/>
          </p:cNvSpPr>
          <p:nvPr>
            <p:ph idx="1"/>
          </p:nvPr>
        </p:nvSpPr>
        <p:spPr>
          <a:xfrm>
            <a:off x="409576" y="1276350"/>
            <a:ext cx="11544300" cy="5372100"/>
          </a:xfrm>
        </p:spPr>
        <p:txBody>
          <a:bodyPr>
            <a:normAutofit fontScale="85000" lnSpcReduction="10000"/>
          </a:bodyPr>
          <a:lstStyle/>
          <a:p>
            <a:r>
              <a:rPr lang="en-US" sz="2800"/>
              <a:t>4x Weekly update meeting (max. 15 mins) via Teams call with Prof. van Kan.</a:t>
            </a:r>
          </a:p>
          <a:p>
            <a:endParaRPr lang="en-US" sz="2800"/>
          </a:p>
          <a:p>
            <a:r>
              <a:rPr lang="en-US" sz="2800"/>
              <a:t>Primary responsibility of the Group Leader &amp; will form his/her logbook submission. To take place during lab sessions, but on the day group leader is scheduled to be off-site. Other group members also off-site are strongly encouraged to be in the meeting.</a:t>
            </a:r>
          </a:p>
          <a:p>
            <a:endParaRPr lang="en-US" sz="2800"/>
          </a:p>
          <a:p>
            <a:pPr>
              <a:buFont typeface="Wingdings" panose="05000000000000000000" pitchFamily="2" charset="2"/>
              <a:buChar char="Ø"/>
            </a:pPr>
            <a:r>
              <a:rPr lang="en-US" sz="1800"/>
              <a:t>Meetings can be hosted </a:t>
            </a:r>
            <a:r>
              <a:rPr lang="en-US" sz="1800" b="1"/>
              <a:t>within your Group channels in Microsoft Teams</a:t>
            </a:r>
            <a:r>
              <a:rPr lang="en-US" sz="1800"/>
              <a:t>.</a:t>
            </a:r>
            <a:br>
              <a:rPr lang="en-US" sz="1800"/>
            </a:br>
            <a:r>
              <a:rPr lang="en-US" sz="1800">
                <a:hlinkClick r:id="rId2"/>
              </a:rPr>
              <a:t>https://support.microsoft.com/en-us/office/start-an-instant-meeting-in-teams-ff95e53f-8231-4739-87fa-00b9723f4ef5</a:t>
            </a:r>
            <a:r>
              <a:rPr lang="en-US" sz="1800"/>
              <a:t> </a:t>
            </a:r>
            <a:br>
              <a:rPr lang="en-US" sz="1800"/>
            </a:br>
            <a:endParaRPr lang="en-US" sz="1800"/>
          </a:p>
          <a:p>
            <a:pPr marL="457200" lvl="1" indent="0">
              <a:buNone/>
            </a:pPr>
            <a:r>
              <a:rPr lang="en-US" sz="1600"/>
              <a:t>To start an instant channel meeting (for computer app):</a:t>
            </a:r>
          </a:p>
          <a:p>
            <a:pPr marL="800100" lvl="1" indent="-342900">
              <a:buFont typeface="+mj-lt"/>
              <a:buAutoNum type="arabicPeriod"/>
            </a:pPr>
            <a:r>
              <a:rPr lang="en-US" sz="1600"/>
              <a:t>Go to </a:t>
            </a:r>
            <a:r>
              <a:rPr lang="en-US" sz="1600" b="1"/>
              <a:t>Teams</a:t>
            </a:r>
            <a:r>
              <a:rPr lang="en-US" sz="1600"/>
              <a:t>       icon on the left sidebar of the app. Choose your Group’s channel from the list.</a:t>
            </a:r>
          </a:p>
          <a:p>
            <a:pPr marL="800100" lvl="1" indent="-342900">
              <a:buFont typeface="+mj-lt"/>
              <a:buAutoNum type="arabicPeriod"/>
            </a:pPr>
            <a:r>
              <a:rPr lang="en-US" sz="1600"/>
              <a:t>In the </a:t>
            </a:r>
            <a:r>
              <a:rPr lang="en-US" sz="1600" b="1"/>
              <a:t>Channel</a:t>
            </a:r>
            <a:r>
              <a:rPr lang="en-US" sz="1600"/>
              <a:t> tab, look for </a:t>
            </a:r>
            <a:r>
              <a:rPr lang="en-US" sz="1600" b="1"/>
              <a:t>Meet</a:t>
            </a:r>
            <a:r>
              <a:rPr lang="en-US" sz="1600"/>
              <a:t>      now icon in the top-right corner of the menu bar. Or, to keep the context of a specific conversation, choose </a:t>
            </a:r>
            <a:r>
              <a:rPr lang="en-US" sz="1600" b="1"/>
              <a:t>Reply</a:t>
            </a:r>
            <a:r>
              <a:rPr lang="en-US" sz="1600"/>
              <a:t> below any post, and then </a:t>
            </a:r>
            <a:r>
              <a:rPr lang="en-US" sz="1600" b="1"/>
              <a:t>Meet now      </a:t>
            </a:r>
            <a:r>
              <a:rPr lang="en-US" sz="1600"/>
              <a:t>button under the box where you'd type your message.</a:t>
            </a:r>
          </a:p>
          <a:p>
            <a:pPr marL="800100" lvl="1" indent="-342900">
              <a:buFont typeface="+mj-lt"/>
              <a:buAutoNum type="arabicPeriod"/>
            </a:pPr>
            <a:r>
              <a:rPr lang="en-US" sz="1600"/>
              <a:t>Give your meeting a title and choose whether you want to include video.</a:t>
            </a:r>
          </a:p>
          <a:p>
            <a:pPr marL="800100" lvl="1" indent="-342900">
              <a:buFont typeface="+mj-lt"/>
              <a:buAutoNum type="arabicPeriod"/>
            </a:pPr>
            <a:r>
              <a:rPr lang="en-US" sz="1600"/>
              <a:t>When you're ready, hit </a:t>
            </a:r>
            <a:r>
              <a:rPr lang="en-US" sz="1600" b="1"/>
              <a:t>Join now</a:t>
            </a:r>
            <a:r>
              <a:rPr lang="en-US" sz="1600"/>
              <a:t>. Your meeting is now up and running, and anyone in the channel can join it.</a:t>
            </a:r>
          </a:p>
          <a:p>
            <a:pPr marL="457200" lvl="1" indent="0">
              <a:buNone/>
            </a:pPr>
            <a:endParaRPr lang="en-US" sz="1600"/>
          </a:p>
          <a:p>
            <a:pPr marL="457200" lvl="1" indent="0">
              <a:buNone/>
            </a:pPr>
            <a:r>
              <a:rPr lang="en-US" sz="1600"/>
              <a:t>To invite people:</a:t>
            </a:r>
          </a:p>
          <a:p>
            <a:pPr marL="800100" lvl="1" indent="-342900">
              <a:buFont typeface="+mj-lt"/>
              <a:buAutoNum type="arabicPeriod"/>
            </a:pPr>
            <a:r>
              <a:rPr lang="en-US" sz="1600"/>
              <a:t>Start typing the name or phone number of someone you want to invite in the box under </a:t>
            </a:r>
            <a:r>
              <a:rPr lang="en-US" sz="1600" b="1"/>
              <a:t>People</a:t>
            </a:r>
            <a:r>
              <a:rPr lang="en-US" sz="1600"/>
              <a:t> in the top right. Select them when they appear in the list, and they'll get a call right away.</a:t>
            </a:r>
          </a:p>
          <a:p>
            <a:pPr marL="800100" lvl="1" indent="-342900">
              <a:buFont typeface="+mj-lt"/>
              <a:buAutoNum type="arabicPeriod"/>
            </a:pPr>
            <a:r>
              <a:rPr lang="en-US" sz="1600"/>
              <a:t>This way, you can invite us to join in your group discussion easily, and we can drop-in on an ad hoc basis to see how you are progressing.</a:t>
            </a:r>
          </a:p>
          <a:p>
            <a:pPr marL="457200" lvl="1" indent="0">
              <a:buNone/>
            </a:pPr>
            <a:endParaRPr lang="en-US"/>
          </a:p>
        </p:txBody>
      </p:sp>
      <p:sp>
        <p:nvSpPr>
          <p:cNvPr id="4" name="Right Triangle 3">
            <a:extLst>
              <a:ext uri="{FF2B5EF4-FFF2-40B4-BE49-F238E27FC236}">
                <a16:creationId xmlns:a16="http://schemas.microsoft.com/office/drawing/2014/main" id="{8DCA2552-9935-4C8A-B318-834B8F38127F}"/>
              </a:ext>
            </a:extLst>
          </p:cNvPr>
          <p:cNvSpPr/>
          <p:nvPr/>
        </p:nvSpPr>
        <p:spPr>
          <a:xfrm rot="5400000">
            <a:off x="0" y="0"/>
            <a:ext cx="914400" cy="914400"/>
          </a:xfrm>
          <a:prstGeom prst="r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2" descr="Teams button">
            <a:extLst>
              <a:ext uri="{FF2B5EF4-FFF2-40B4-BE49-F238E27FC236}">
                <a16:creationId xmlns:a16="http://schemas.microsoft.com/office/drawing/2014/main" id="{90528043-6746-4EC5-9518-65E518118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902" y="4396000"/>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Meet now button">
            <a:extLst>
              <a:ext uri="{FF2B5EF4-FFF2-40B4-BE49-F238E27FC236}">
                <a16:creationId xmlns:a16="http://schemas.microsoft.com/office/drawing/2014/main" id="{9B84186F-876C-4820-8F0E-ABD919E04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5126" y="4606862"/>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Meet now button">
            <a:extLst>
              <a:ext uri="{FF2B5EF4-FFF2-40B4-BE49-F238E27FC236}">
                <a16:creationId xmlns:a16="http://schemas.microsoft.com/office/drawing/2014/main" id="{DC40191E-41BA-4259-8339-69F685154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919" y="4797362"/>
            <a:ext cx="1905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11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550"/>
            <a:ext cx="9646920" cy="711199"/>
          </a:xfrm>
        </p:spPr>
        <p:txBody>
          <a:bodyPr>
            <a:normAutofit fontScale="90000"/>
          </a:bodyPr>
          <a:lstStyle/>
          <a:p>
            <a:r>
              <a:rPr lang="en-US"/>
              <a:t>5. Documentation (Week 8, 9, 10, 12 Updates)</a:t>
            </a:r>
          </a:p>
        </p:txBody>
      </p:sp>
      <p:sp>
        <p:nvSpPr>
          <p:cNvPr id="3" name="Content Placeholder 2"/>
          <p:cNvSpPr>
            <a:spLocks noGrp="1"/>
          </p:cNvSpPr>
          <p:nvPr>
            <p:ph idx="1"/>
          </p:nvPr>
        </p:nvSpPr>
        <p:spPr>
          <a:xfrm>
            <a:off x="409576" y="1276350"/>
            <a:ext cx="11544300" cy="5372100"/>
          </a:xfrm>
        </p:spPr>
        <p:txBody>
          <a:bodyPr>
            <a:normAutofit fontScale="92500" lnSpcReduction="10000"/>
          </a:bodyPr>
          <a:lstStyle/>
          <a:p>
            <a:pPr marL="0" indent="0">
              <a:buNone/>
            </a:pPr>
            <a:r>
              <a:rPr lang="en-US"/>
              <a:t>Briefing tips:</a:t>
            </a:r>
          </a:p>
          <a:p>
            <a:r>
              <a:rPr lang="en-US"/>
              <a:t>Keep update briefs short (15 mins max per group), use guiding principles from here:</a:t>
            </a:r>
          </a:p>
          <a:p>
            <a:pPr lvl="1">
              <a:buFont typeface="Wingdings" panose="05000000000000000000" pitchFamily="2" charset="2"/>
              <a:buChar char="Ø"/>
            </a:pPr>
            <a:r>
              <a:rPr lang="en-US">
                <a:hlinkClick r:id="rId2"/>
              </a:rPr>
              <a:t>https://hbr.org/2012/10/how-to-present-to-senior-execu</a:t>
            </a:r>
            <a:r>
              <a:rPr lang="en-US"/>
              <a:t> </a:t>
            </a:r>
          </a:p>
          <a:p>
            <a:pPr lvl="1">
              <a:buFont typeface="Wingdings" panose="05000000000000000000" pitchFamily="2" charset="2"/>
              <a:buChar char="Ø"/>
            </a:pPr>
            <a:r>
              <a:rPr lang="en-GB">
                <a:hlinkClick r:id="rId3"/>
              </a:rPr>
              <a:t>https://pmiwdc.org/article/lawrence-l-tracy/10-tips-help-project-managers-shine-when-they-present-senior-executives</a:t>
            </a:r>
            <a:r>
              <a:rPr lang="en-GB"/>
              <a:t> (Not working)</a:t>
            </a:r>
            <a:br>
              <a:rPr lang="en-GB"/>
            </a:br>
            <a:endParaRPr lang="en-US">
              <a:hlinkClick r:id="rId4"/>
            </a:endParaRPr>
          </a:p>
          <a:p>
            <a:r>
              <a:rPr lang="en-US"/>
              <a:t>How to structure your brief?</a:t>
            </a:r>
          </a:p>
          <a:p>
            <a:pPr lvl="1">
              <a:buFont typeface="Wingdings" panose="05000000000000000000" pitchFamily="2" charset="2"/>
              <a:buChar char="Ø"/>
            </a:pPr>
            <a:r>
              <a:rPr lang="en-US"/>
              <a:t>Brief using the formula of a Situation Report (SITREP)</a:t>
            </a:r>
            <a:br>
              <a:rPr lang="en-GB">
                <a:hlinkClick r:id="rId5"/>
              </a:rPr>
            </a:br>
            <a:r>
              <a:rPr lang="en-GB">
                <a:hlinkClick r:id="rId6"/>
              </a:rPr>
              <a:t>https://www.thepersimmongroup.com/situation-report-sitrep-template/</a:t>
            </a:r>
            <a:r>
              <a:rPr lang="en-GB"/>
              <a:t> </a:t>
            </a:r>
          </a:p>
          <a:p>
            <a:pPr lvl="1">
              <a:buFont typeface="Wingdings" panose="05000000000000000000" pitchFamily="2" charset="2"/>
              <a:buChar char="Ø"/>
            </a:pPr>
            <a:r>
              <a:rPr lang="en-US"/>
              <a:t>Use quad chart (template provided) to streamline the update briefing. You can augment with more slides per quadrant if more space is needed but do not exceed 5 total.</a:t>
            </a:r>
          </a:p>
          <a:p>
            <a:pPr lvl="1">
              <a:buFont typeface="Wingdings" panose="05000000000000000000" pitchFamily="2" charset="2"/>
              <a:buChar char="Ø"/>
            </a:pPr>
            <a:r>
              <a:rPr lang="en-US"/>
              <a:t>Use a Gantt chart to show project progress on timeline &amp; highlight if there are changes.</a:t>
            </a:r>
            <a:br>
              <a:rPr lang="en-US"/>
            </a:br>
            <a:r>
              <a:rPr lang="en-US">
                <a:hlinkClick r:id="rId7"/>
              </a:rPr>
              <a:t>https://www.projectmanager.com/gantt-chart</a:t>
            </a:r>
            <a:r>
              <a:rPr lang="en-US"/>
              <a:t> </a:t>
            </a:r>
          </a:p>
          <a:p>
            <a:pPr lvl="1">
              <a:buFont typeface="Wingdings" panose="05000000000000000000" pitchFamily="2" charset="2"/>
              <a:buChar char="Ø"/>
            </a:pPr>
            <a:r>
              <a:rPr lang="en-US"/>
              <a:t>Generate BOM (template provided) if there are items to buy</a:t>
            </a:r>
          </a:p>
          <a:p>
            <a:pPr lvl="1">
              <a:buFont typeface="Wingdings" panose="05000000000000000000" pitchFamily="2" charset="2"/>
              <a:buChar char="Ø"/>
            </a:pPr>
            <a:endParaRPr lang="en-US"/>
          </a:p>
        </p:txBody>
      </p:sp>
      <p:sp>
        <p:nvSpPr>
          <p:cNvPr id="4" name="Right Triangle 3">
            <a:extLst>
              <a:ext uri="{FF2B5EF4-FFF2-40B4-BE49-F238E27FC236}">
                <a16:creationId xmlns:a16="http://schemas.microsoft.com/office/drawing/2014/main" id="{8DCA2552-9935-4C8A-B318-834B8F38127F}"/>
              </a:ext>
            </a:extLst>
          </p:cNvPr>
          <p:cNvSpPr/>
          <p:nvPr/>
        </p:nvSpPr>
        <p:spPr>
          <a:xfrm rot="5400000">
            <a:off x="0" y="0"/>
            <a:ext cx="914400" cy="914400"/>
          </a:xfrm>
          <a:prstGeom prst="r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173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14400" y="166790"/>
            <a:ext cx="7232650" cy="825499"/>
          </a:xfrm>
        </p:spPr>
        <p:txBody>
          <a:bodyPr/>
          <a:lstStyle/>
          <a:p>
            <a:r>
              <a:rPr lang="en-US"/>
              <a:t>5. Management Tips</a:t>
            </a:r>
          </a:p>
        </p:txBody>
      </p:sp>
      <p:sp>
        <p:nvSpPr>
          <p:cNvPr id="7" name="Content Placeholder 6"/>
          <p:cNvSpPr>
            <a:spLocks noGrp="1"/>
          </p:cNvSpPr>
          <p:nvPr>
            <p:ph idx="1"/>
          </p:nvPr>
        </p:nvSpPr>
        <p:spPr>
          <a:xfrm>
            <a:off x="298450" y="1144555"/>
            <a:ext cx="11595100" cy="5465795"/>
          </a:xfrm>
        </p:spPr>
        <p:txBody>
          <a:bodyPr>
            <a:normAutofit lnSpcReduction="10000"/>
          </a:bodyPr>
          <a:lstStyle/>
          <a:p>
            <a:r>
              <a:rPr lang="en-US"/>
              <a:t>Start simple, work incrementally.</a:t>
            </a:r>
          </a:p>
          <a:p>
            <a:r>
              <a:rPr lang="en-US"/>
              <a:t>Always plan for the end goal and divide and conquer: break down by subject area, and the steps needed to be taken to achieve key objectives, by visualizing ahead of time, you can try anticipating potential pitfalls and minimize time on unforeseen complications.</a:t>
            </a:r>
          </a:p>
          <a:p>
            <a:r>
              <a:rPr lang="en-US"/>
              <a:t>Always have a plan B.</a:t>
            </a:r>
          </a:p>
          <a:p>
            <a:r>
              <a:rPr lang="en-US"/>
              <a:t>Cross-train, do not be narrow minded and staying focused only on matters pertaining to your own domain. </a:t>
            </a:r>
          </a:p>
          <a:p>
            <a:pPr lvl="1">
              <a:buFont typeface="Wingdings" panose="05000000000000000000" pitchFamily="2" charset="2"/>
              <a:buChar char="Ø"/>
            </a:pPr>
            <a:r>
              <a:rPr lang="en-US"/>
              <a:t>Isn’t that why you joined ESP in the first place?</a:t>
            </a:r>
          </a:p>
          <a:p>
            <a:pPr lvl="1">
              <a:buFont typeface="Wingdings" panose="05000000000000000000" pitchFamily="2" charset="2"/>
              <a:buChar char="Ø"/>
            </a:pPr>
            <a:r>
              <a:rPr lang="en-US"/>
              <a:t>You will need to talk across domains when it comes to the integration &amp; assembly process.</a:t>
            </a:r>
          </a:p>
          <a:p>
            <a:r>
              <a:rPr lang="en-US"/>
              <a:t>Learn to manage up, down and sideways!</a:t>
            </a:r>
          </a:p>
          <a:p>
            <a:pPr lvl="1">
              <a:buFont typeface="Wingdings" panose="05000000000000000000" pitchFamily="2" charset="2"/>
              <a:buChar char="Ø"/>
            </a:pPr>
            <a:r>
              <a:rPr lang="en-US"/>
              <a:t>Harvard Business Review is a good starting resource for this.</a:t>
            </a:r>
          </a:p>
        </p:txBody>
      </p:sp>
      <p:sp>
        <p:nvSpPr>
          <p:cNvPr id="5" name="Right Triangle 4">
            <a:extLst>
              <a:ext uri="{FF2B5EF4-FFF2-40B4-BE49-F238E27FC236}">
                <a16:creationId xmlns:a16="http://schemas.microsoft.com/office/drawing/2014/main" id="{F1A0FA92-572F-488F-B0EA-120BF3FA64CD}"/>
              </a:ext>
            </a:extLst>
          </p:cNvPr>
          <p:cNvSpPr/>
          <p:nvPr/>
        </p:nvSpPr>
        <p:spPr>
          <a:xfrm rot="5400000">
            <a:off x="0" y="0"/>
            <a:ext cx="914400" cy="914400"/>
          </a:xfrm>
          <a:prstGeom prst="r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070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57175" y="1138335"/>
            <a:ext cx="11677650" cy="5472015"/>
          </a:xfrm>
        </p:spPr>
        <p:txBody>
          <a:bodyPr>
            <a:normAutofit/>
          </a:bodyPr>
          <a:lstStyle/>
          <a:p>
            <a:r>
              <a:rPr lang="en-US"/>
              <a:t>Guide to leadership roles in a technical group.</a:t>
            </a:r>
          </a:p>
          <a:p>
            <a:pPr lvl="1"/>
            <a:r>
              <a:rPr lang="en-US"/>
              <a:t>Technical leadership (i.e. Subject Matter Expert for Mechanical, Electrical, Physics, Design, System Integration, </a:t>
            </a:r>
            <a:r>
              <a:rPr lang="en-US" err="1"/>
              <a:t>etc</a:t>
            </a:r>
            <a:r>
              <a:rPr lang="en-US"/>
              <a:t> </a:t>
            </a:r>
            <a:r>
              <a:rPr lang="en-US" err="1"/>
              <a:t>etc</a:t>
            </a:r>
            <a:r>
              <a:rPr lang="en-US"/>
              <a:t> </a:t>
            </a:r>
            <a:r>
              <a:rPr lang="en-US" err="1"/>
              <a:t>etc</a:t>
            </a:r>
            <a:r>
              <a:rPr lang="en-US"/>
              <a:t>).</a:t>
            </a:r>
          </a:p>
          <a:p>
            <a:pPr lvl="1"/>
            <a:r>
              <a:rPr lang="en-US"/>
              <a:t>Group leadership (i.e. Program Manager that keeps an eye on the overall). This is not a glorified secretary that passively documents whatever that had happened.</a:t>
            </a:r>
          </a:p>
          <a:p>
            <a:r>
              <a:rPr lang="en-US"/>
              <a:t>A title doesn’t make a leader (although it helps significantly), it’s an accumulated respect and influence gained from fulfilling well for the responsibility given or self-assumed.</a:t>
            </a:r>
          </a:p>
          <a:p>
            <a:r>
              <a:rPr lang="en-US"/>
              <a:t>Good teamwork is a group that works in coordinated and orchestrated manner that is mutually supporting (e.g. a good LAN game or sports match).</a:t>
            </a:r>
          </a:p>
          <a:p>
            <a:r>
              <a:rPr lang="en-US"/>
              <a:t>Planning is everything, so it before lab session.</a:t>
            </a:r>
          </a:p>
          <a:p>
            <a:pPr lvl="1"/>
            <a:r>
              <a:rPr lang="en-US"/>
              <a:t>Approach lab sessions like a ranked match, sports competition, stage performance or military exercise.</a:t>
            </a:r>
          </a:p>
        </p:txBody>
      </p:sp>
      <p:sp>
        <p:nvSpPr>
          <p:cNvPr id="8" name="Title 5">
            <a:extLst>
              <a:ext uri="{FF2B5EF4-FFF2-40B4-BE49-F238E27FC236}">
                <a16:creationId xmlns:a16="http://schemas.microsoft.com/office/drawing/2014/main" id="{BF746509-5079-4E21-ABB1-9A75F4080321}"/>
              </a:ext>
            </a:extLst>
          </p:cNvPr>
          <p:cNvSpPr>
            <a:spLocks noGrp="1"/>
          </p:cNvSpPr>
          <p:nvPr>
            <p:ph type="title"/>
          </p:nvPr>
        </p:nvSpPr>
        <p:spPr>
          <a:xfrm>
            <a:off x="914400" y="166790"/>
            <a:ext cx="7232650" cy="825499"/>
          </a:xfrm>
        </p:spPr>
        <p:txBody>
          <a:bodyPr/>
          <a:lstStyle/>
          <a:p>
            <a:r>
              <a:rPr lang="en-US"/>
              <a:t>5. Management Tips</a:t>
            </a:r>
          </a:p>
        </p:txBody>
      </p:sp>
      <p:sp>
        <p:nvSpPr>
          <p:cNvPr id="4" name="Right Triangle 3">
            <a:extLst>
              <a:ext uri="{FF2B5EF4-FFF2-40B4-BE49-F238E27FC236}">
                <a16:creationId xmlns:a16="http://schemas.microsoft.com/office/drawing/2014/main" id="{0F40E6E2-87D7-4A78-B3AA-9E26F68AE053}"/>
              </a:ext>
            </a:extLst>
          </p:cNvPr>
          <p:cNvSpPr/>
          <p:nvPr/>
        </p:nvSpPr>
        <p:spPr>
          <a:xfrm rot="5400000">
            <a:off x="0" y="0"/>
            <a:ext cx="914400" cy="914400"/>
          </a:xfrm>
          <a:prstGeom prst="r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30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9550"/>
            <a:ext cx="9099550" cy="711199"/>
          </a:xfrm>
        </p:spPr>
        <p:txBody>
          <a:bodyPr/>
          <a:lstStyle/>
          <a:p>
            <a:r>
              <a:rPr lang="en-US"/>
              <a:t>6. Documentation (Log book)</a:t>
            </a:r>
          </a:p>
        </p:txBody>
      </p:sp>
      <p:sp>
        <p:nvSpPr>
          <p:cNvPr id="3" name="Content Placeholder 2"/>
          <p:cNvSpPr>
            <a:spLocks noGrp="1"/>
          </p:cNvSpPr>
          <p:nvPr>
            <p:ph idx="1"/>
          </p:nvPr>
        </p:nvSpPr>
        <p:spPr>
          <a:xfrm>
            <a:off x="409576" y="1276350"/>
            <a:ext cx="11544300" cy="4442421"/>
          </a:xfrm>
        </p:spPr>
        <p:txBody>
          <a:bodyPr vert="horz" lIns="91440" tIns="45720" rIns="91440" bIns="45720" rtlCol="0" anchor="t">
            <a:normAutofit lnSpcReduction="10000"/>
          </a:bodyPr>
          <a:lstStyle/>
          <a:p>
            <a:r>
              <a:rPr lang="en-US"/>
              <a:t>All group members are expected to have their own logbooks.</a:t>
            </a:r>
          </a:p>
          <a:p>
            <a:r>
              <a:rPr lang="en-US" sz="2800"/>
              <a:t>You are encouraged to have an A4 softcopy journal.</a:t>
            </a:r>
          </a:p>
          <a:p>
            <a:pPr lvl="1">
              <a:buFont typeface="Wingdings" panose="05000000000000000000" pitchFamily="2" charset="2"/>
              <a:buChar char="Ø"/>
            </a:pPr>
            <a:r>
              <a:rPr lang="en-US"/>
              <a:t>Easier to upload for our reference.</a:t>
            </a:r>
          </a:p>
          <a:p>
            <a:pPr lvl="1">
              <a:buFont typeface="Wingdings" panose="05000000000000000000" pitchFamily="2" charset="2"/>
              <a:buChar char="Ø"/>
            </a:pPr>
            <a:r>
              <a:rPr lang="en-US"/>
              <a:t>Won’t be lost if disappear.</a:t>
            </a:r>
          </a:p>
          <a:p>
            <a:pPr lvl="1">
              <a:buFont typeface="Wingdings" panose="05000000000000000000" pitchFamily="2" charset="2"/>
              <a:buChar char="Ø"/>
            </a:pPr>
            <a:r>
              <a:rPr lang="en-US"/>
              <a:t>Hardcopy is still acceptable if you prefer it, as long as you can meet the submission requirements.</a:t>
            </a:r>
          </a:p>
          <a:p>
            <a:r>
              <a:rPr lang="en-US"/>
              <a:t>Document what YOU did in your log book, for another person to be able to clearly follow your work. </a:t>
            </a:r>
            <a:r>
              <a:rPr lang="en-US">
                <a:solidFill>
                  <a:srgbClr val="FF0000"/>
                </a:solidFill>
              </a:rPr>
              <a:t>You don’t get marks for being long winded and/or have illegible writing</a:t>
            </a:r>
            <a:r>
              <a:rPr lang="en-US"/>
              <a:t>! Strive to be terse, concise and incisive!</a:t>
            </a:r>
            <a:endParaRPr lang="en-US">
              <a:latin typeface="+mn-lt"/>
              <a:cs typeface="Calibri"/>
            </a:endParaRPr>
          </a:p>
          <a:p>
            <a:r>
              <a:rPr lang="en-US"/>
              <a:t>In lieu of countersigning, you are expected to upload a PDF copy of every week’s entries by end of the week (ref. slide on upload convention).</a:t>
            </a:r>
          </a:p>
        </p:txBody>
      </p:sp>
      <p:sp>
        <p:nvSpPr>
          <p:cNvPr id="5" name="TextBox 4">
            <a:extLst>
              <a:ext uri="{FF2B5EF4-FFF2-40B4-BE49-F238E27FC236}">
                <a16:creationId xmlns:a16="http://schemas.microsoft.com/office/drawing/2014/main" id="{2A5081A8-2389-4336-AABB-4B7F076C0982}"/>
              </a:ext>
            </a:extLst>
          </p:cNvPr>
          <p:cNvSpPr txBox="1"/>
          <p:nvPr/>
        </p:nvSpPr>
        <p:spPr>
          <a:xfrm>
            <a:off x="409576" y="5725120"/>
            <a:ext cx="7655633" cy="923330"/>
          </a:xfrm>
          <a:prstGeom prst="rect">
            <a:avLst/>
          </a:prstGeom>
          <a:noFill/>
        </p:spPr>
        <p:txBody>
          <a:bodyPr wrap="square">
            <a:spAutoFit/>
          </a:bodyPr>
          <a:lstStyle/>
          <a:p>
            <a:r>
              <a:rPr lang="en-US" b="1">
                <a:solidFill>
                  <a:srgbClr val="FF0000"/>
                </a:solidFill>
              </a:rPr>
              <a:t>Recommended guide:</a:t>
            </a:r>
          </a:p>
          <a:p>
            <a:r>
              <a:rPr lang="en-US"/>
              <a:t>Ian W. Hunter and Barbara Hughey, Instructions for using your lab notebook </a:t>
            </a:r>
          </a:p>
          <a:p>
            <a:r>
              <a:rPr lang="en-US">
                <a:hlinkClick r:id="rId2"/>
              </a:rPr>
              <a:t>http://web.mit.edu/me-ugoffice/communication/labnotebooks.pdf</a:t>
            </a:r>
            <a:r>
              <a:rPr lang="en-US"/>
              <a:t> </a:t>
            </a:r>
          </a:p>
        </p:txBody>
      </p:sp>
      <p:sp>
        <p:nvSpPr>
          <p:cNvPr id="9" name="Right Triangle 8">
            <a:extLst>
              <a:ext uri="{FF2B5EF4-FFF2-40B4-BE49-F238E27FC236}">
                <a16:creationId xmlns:a16="http://schemas.microsoft.com/office/drawing/2014/main" id="{DE30797F-4A4B-4187-AACF-A645372BC972}"/>
              </a:ext>
            </a:extLst>
          </p:cNvPr>
          <p:cNvSpPr/>
          <p:nvPr/>
        </p:nvSpPr>
        <p:spPr>
          <a:xfrm rot="5400000">
            <a:off x="0" y="0"/>
            <a:ext cx="914400" cy="914400"/>
          </a:xfrm>
          <a:prstGeom prst="rtTriangl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250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209550"/>
            <a:ext cx="10046677" cy="711199"/>
          </a:xfrm>
        </p:spPr>
        <p:txBody>
          <a:bodyPr>
            <a:normAutofit fontScale="90000"/>
          </a:bodyPr>
          <a:lstStyle/>
          <a:p>
            <a:r>
              <a:rPr lang="en-US"/>
              <a:t>6. Documentation (Final Presentation &amp; Report)</a:t>
            </a:r>
          </a:p>
        </p:txBody>
      </p:sp>
      <p:sp>
        <p:nvSpPr>
          <p:cNvPr id="3" name="Content Placeholder 2"/>
          <p:cNvSpPr>
            <a:spLocks noGrp="1"/>
          </p:cNvSpPr>
          <p:nvPr>
            <p:ph idx="1"/>
          </p:nvPr>
        </p:nvSpPr>
        <p:spPr>
          <a:xfrm>
            <a:off x="409576" y="1156996"/>
            <a:ext cx="11544300" cy="5491454"/>
          </a:xfrm>
        </p:spPr>
        <p:txBody>
          <a:bodyPr>
            <a:normAutofit fontScale="92500" lnSpcReduction="20000"/>
          </a:bodyPr>
          <a:lstStyle/>
          <a:p>
            <a:r>
              <a:rPr lang="en-US"/>
              <a:t>Include Contributions section to list the authors that contributed to the respective chapters in the report and the overall editor, as well as who conceived ideas, made designs, did tests/experiments and who did literature review, calculations, etc.</a:t>
            </a:r>
          </a:p>
          <a:p>
            <a:r>
              <a:rPr lang="en-US"/>
              <a:t>Document clearly, the</a:t>
            </a:r>
          </a:p>
          <a:p>
            <a:pPr lvl="1">
              <a:buFont typeface="Wingdings" panose="05000000000000000000" pitchFamily="2" charset="2"/>
              <a:buChar char="ü"/>
            </a:pPr>
            <a:r>
              <a:rPr lang="en-US"/>
              <a:t>Approach to designing the entire setup (include scale bar in your figures), &amp; how you wire up your electronics.</a:t>
            </a:r>
          </a:p>
          <a:p>
            <a:pPr lvl="1">
              <a:buFont typeface="Wingdings" panose="05000000000000000000" pitchFamily="2" charset="2"/>
              <a:buChar char="ü"/>
            </a:pPr>
            <a:r>
              <a:rPr lang="en-US"/>
              <a:t>Document your results, note down all parameter values &amp; settings.</a:t>
            </a:r>
          </a:p>
          <a:p>
            <a:pPr lvl="1">
              <a:buFont typeface="Wingdings" panose="05000000000000000000" pitchFamily="2" charset="2"/>
              <a:buChar char="ü"/>
            </a:pPr>
            <a:r>
              <a:rPr lang="en-US"/>
              <a:t>For physical values used, state them with the correct number of significant values and/or error bound and/or confidence value.</a:t>
            </a:r>
          </a:p>
          <a:p>
            <a:pPr lvl="1">
              <a:buFont typeface="Wingdings" panose="05000000000000000000" pitchFamily="2" charset="2"/>
              <a:buChar char="ü"/>
            </a:pPr>
            <a:r>
              <a:rPr lang="en-US"/>
              <a:t>Know the equipment you use (who made the equipment, model name, accuracy of system)! </a:t>
            </a:r>
          </a:p>
          <a:p>
            <a:pPr lvl="1">
              <a:buFont typeface="Wingdings" panose="05000000000000000000" pitchFamily="2" charset="2"/>
              <a:buChar char="ü"/>
            </a:pPr>
            <a:r>
              <a:rPr lang="en-US" err="1"/>
              <a:t>Visualise</a:t>
            </a:r>
            <a:r>
              <a:rPr lang="en-US"/>
              <a:t> your data with properly annotated graphs using Excel, Origin or other suitable software. </a:t>
            </a:r>
            <a:r>
              <a:rPr lang="en-US" b="1">
                <a:solidFill>
                  <a:srgbClr val="FF0000"/>
                </a:solidFill>
              </a:rPr>
              <a:t>We will penalize you for using screenshots</a:t>
            </a:r>
            <a:r>
              <a:rPr lang="en-US"/>
              <a:t>!</a:t>
            </a:r>
          </a:p>
          <a:p>
            <a:pPr lvl="1">
              <a:buFont typeface="Wingdings" panose="05000000000000000000" pitchFamily="2" charset="2"/>
              <a:buChar char="ü"/>
            </a:pPr>
            <a:r>
              <a:rPr lang="en-US"/>
              <a:t>Include reference footnotes in text and corresponding reference in a reference list at the end of poster/report.</a:t>
            </a:r>
          </a:p>
          <a:p>
            <a:r>
              <a:rPr lang="en-US"/>
              <a:t>When writing report text, put some effort into overall organization of content, and structure your sentences such that they promote readability and easy comprehension. Being able to phrase your thoughts into the formulaic fashion typical of technical documents takes conscious thought and practice!</a:t>
            </a:r>
          </a:p>
        </p:txBody>
      </p:sp>
      <p:sp>
        <p:nvSpPr>
          <p:cNvPr id="4" name="Right Triangle 3">
            <a:extLst>
              <a:ext uri="{FF2B5EF4-FFF2-40B4-BE49-F238E27FC236}">
                <a16:creationId xmlns:a16="http://schemas.microsoft.com/office/drawing/2014/main" id="{99A356A2-3E45-43E0-9E89-70894A4D1E54}"/>
              </a:ext>
            </a:extLst>
          </p:cNvPr>
          <p:cNvSpPr/>
          <p:nvPr/>
        </p:nvSpPr>
        <p:spPr>
          <a:xfrm rot="5400000">
            <a:off x="0" y="0"/>
            <a:ext cx="914400" cy="914400"/>
          </a:xfrm>
          <a:prstGeom prst="rtTriangl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87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9AE109-8DC2-4D09-9F83-68D5DF64292E}"/>
              </a:ext>
            </a:extLst>
          </p:cNvPr>
          <p:cNvSpPr>
            <a:spLocks noGrp="1"/>
          </p:cNvSpPr>
          <p:nvPr>
            <p:ph type="title"/>
          </p:nvPr>
        </p:nvSpPr>
        <p:spPr>
          <a:xfrm>
            <a:off x="609600" y="67005"/>
            <a:ext cx="10972800" cy="1143000"/>
          </a:xfrm>
        </p:spPr>
        <p:txBody>
          <a:bodyPr/>
          <a:lstStyle/>
          <a:p>
            <a:r>
              <a:rPr lang="en-US"/>
              <a:t>Dry Lab 5 Layout</a:t>
            </a:r>
            <a:br>
              <a:rPr lang="en-US"/>
            </a:br>
            <a:r>
              <a:rPr lang="en-US" sz="2200" i="1"/>
              <a:t>(Groups 5-6 Assembly &amp; Test subgroups)</a:t>
            </a:r>
            <a:endParaRPr lang="en-GB" sz="2200"/>
          </a:p>
        </p:txBody>
      </p:sp>
      <p:sp>
        <p:nvSpPr>
          <p:cNvPr id="11" name="TextBox 10">
            <a:extLst>
              <a:ext uri="{FF2B5EF4-FFF2-40B4-BE49-F238E27FC236}">
                <a16:creationId xmlns:a16="http://schemas.microsoft.com/office/drawing/2014/main" id="{15F0CBF8-AA13-43E5-B653-7C03C4622CB4}"/>
              </a:ext>
            </a:extLst>
          </p:cNvPr>
          <p:cNvSpPr txBox="1"/>
          <p:nvPr/>
        </p:nvSpPr>
        <p:spPr>
          <a:xfrm rot="5400000">
            <a:off x="4961870" y="3182833"/>
            <a:ext cx="1951764" cy="1249558"/>
          </a:xfrm>
          <a:prstGeom prst="rect">
            <a:avLst/>
          </a:prstGeom>
          <a:solidFill>
            <a:schemeClr val="bg1">
              <a:lumMod val="75000"/>
            </a:schemeClr>
          </a:solidFill>
          <a:ln w="76200">
            <a:solidFill>
              <a:schemeClr val="bg1">
                <a:lumMod val="65000"/>
              </a:schemeClr>
            </a:solidFill>
          </a:ln>
        </p:spPr>
        <p:txBody>
          <a:bodyPr wrap="none" rtlCol="0" anchor="ctr" anchorCtr="1">
            <a:noAutofit/>
          </a:bodyPr>
          <a:lstStyle/>
          <a:p>
            <a:pPr algn="ctr"/>
            <a:r>
              <a:rPr lang="en-US" i="1"/>
              <a:t>Common</a:t>
            </a:r>
            <a:br>
              <a:rPr lang="en-US" i="1"/>
            </a:br>
            <a:r>
              <a:rPr lang="en-US" i="1"/>
              <a:t>Workbench</a:t>
            </a:r>
            <a:endParaRPr lang="en-GB" i="1"/>
          </a:p>
        </p:txBody>
      </p:sp>
      <p:sp>
        <p:nvSpPr>
          <p:cNvPr id="12" name="TextBox 11">
            <a:extLst>
              <a:ext uri="{FF2B5EF4-FFF2-40B4-BE49-F238E27FC236}">
                <a16:creationId xmlns:a16="http://schemas.microsoft.com/office/drawing/2014/main" id="{5016E3E0-245B-44AB-95A3-7202BA88748F}"/>
              </a:ext>
            </a:extLst>
          </p:cNvPr>
          <p:cNvSpPr txBox="1"/>
          <p:nvPr/>
        </p:nvSpPr>
        <p:spPr>
          <a:xfrm>
            <a:off x="4566153" y="5026296"/>
            <a:ext cx="2743200" cy="276999"/>
          </a:xfrm>
          <a:prstGeom prst="rect">
            <a:avLst/>
          </a:prstGeom>
          <a:solidFill>
            <a:srgbClr val="FFFF00"/>
          </a:solidFill>
        </p:spPr>
        <p:txBody>
          <a:bodyPr wrap="square" rtlCol="0">
            <a:spAutoFit/>
          </a:bodyPr>
          <a:lstStyle/>
          <a:p>
            <a:pPr algn="ctr"/>
            <a:r>
              <a:rPr lang="en-US" sz="1200"/>
              <a:t>Current Source Testbench</a:t>
            </a:r>
            <a:endParaRPr lang="en-GB" sz="1200"/>
          </a:p>
        </p:txBody>
      </p:sp>
      <p:sp>
        <p:nvSpPr>
          <p:cNvPr id="13" name="TextBox 12">
            <a:extLst>
              <a:ext uri="{FF2B5EF4-FFF2-40B4-BE49-F238E27FC236}">
                <a16:creationId xmlns:a16="http://schemas.microsoft.com/office/drawing/2014/main" id="{77598146-CC5A-42D3-919A-4AE991949DB2}"/>
              </a:ext>
            </a:extLst>
          </p:cNvPr>
          <p:cNvSpPr txBox="1"/>
          <p:nvPr/>
        </p:nvSpPr>
        <p:spPr>
          <a:xfrm>
            <a:off x="4588683" y="6583362"/>
            <a:ext cx="2698140" cy="276999"/>
          </a:xfrm>
          <a:prstGeom prst="rect">
            <a:avLst/>
          </a:prstGeom>
          <a:solidFill>
            <a:srgbClr val="FF0000"/>
          </a:solidFill>
        </p:spPr>
        <p:txBody>
          <a:bodyPr wrap="square" rtlCol="0">
            <a:spAutoFit/>
          </a:bodyPr>
          <a:lstStyle/>
          <a:p>
            <a:pPr algn="ctr"/>
            <a:r>
              <a:rPr lang="en-US" sz="1200" b="1"/>
              <a:t>Front Entrance</a:t>
            </a:r>
            <a:endParaRPr lang="en-GB" sz="1200" b="1"/>
          </a:p>
        </p:txBody>
      </p:sp>
      <p:sp>
        <p:nvSpPr>
          <p:cNvPr id="15" name="TextBox 14">
            <a:extLst>
              <a:ext uri="{FF2B5EF4-FFF2-40B4-BE49-F238E27FC236}">
                <a16:creationId xmlns:a16="http://schemas.microsoft.com/office/drawing/2014/main" id="{0574C41A-6AFB-4A90-87AF-791194C7ABC3}"/>
              </a:ext>
            </a:extLst>
          </p:cNvPr>
          <p:cNvSpPr txBox="1"/>
          <p:nvPr/>
        </p:nvSpPr>
        <p:spPr>
          <a:xfrm>
            <a:off x="1860605" y="1204393"/>
            <a:ext cx="8154296" cy="461666"/>
          </a:xfrm>
          <a:prstGeom prst="rect">
            <a:avLst/>
          </a:prstGeom>
          <a:solidFill>
            <a:schemeClr val="bg1">
              <a:lumMod val="75000"/>
            </a:schemeClr>
          </a:solidFill>
          <a:ln w="76200">
            <a:noFill/>
          </a:ln>
        </p:spPr>
        <p:txBody>
          <a:bodyPr wrap="none" rtlCol="0" anchor="ctr" anchorCtr="1">
            <a:noAutofit/>
          </a:bodyPr>
          <a:lstStyle/>
          <a:p>
            <a:pPr algn="ctr"/>
            <a:r>
              <a:rPr lang="en-US" sz="2400" i="1"/>
              <a:t>			Back Workbench</a:t>
            </a:r>
            <a:endParaRPr lang="en-GB" sz="2400" i="1"/>
          </a:p>
        </p:txBody>
      </p:sp>
      <p:sp>
        <p:nvSpPr>
          <p:cNvPr id="16" name="Oval 15">
            <a:extLst>
              <a:ext uri="{FF2B5EF4-FFF2-40B4-BE49-F238E27FC236}">
                <a16:creationId xmlns:a16="http://schemas.microsoft.com/office/drawing/2014/main" id="{099A0FCE-9B32-4532-AEB2-2C55E2224288}"/>
              </a:ext>
            </a:extLst>
          </p:cNvPr>
          <p:cNvSpPr/>
          <p:nvPr/>
        </p:nvSpPr>
        <p:spPr>
          <a:xfrm>
            <a:off x="2441356" y="2138197"/>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0D2776-57CE-4E1B-AF61-B55D147B4595}"/>
              </a:ext>
            </a:extLst>
          </p:cNvPr>
          <p:cNvSpPr/>
          <p:nvPr/>
        </p:nvSpPr>
        <p:spPr>
          <a:xfrm>
            <a:off x="2441356" y="3349869"/>
            <a:ext cx="158262" cy="158262"/>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2E9E67-135E-4A22-B262-7D007D539AEF}"/>
              </a:ext>
            </a:extLst>
          </p:cNvPr>
          <p:cNvSpPr/>
          <p:nvPr/>
        </p:nvSpPr>
        <p:spPr>
          <a:xfrm>
            <a:off x="2441356" y="4561541"/>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3B8DD0A-D60A-4743-AE18-2A901195CD91}"/>
              </a:ext>
            </a:extLst>
          </p:cNvPr>
          <p:cNvSpPr/>
          <p:nvPr/>
        </p:nvSpPr>
        <p:spPr>
          <a:xfrm>
            <a:off x="9270105" y="2138197"/>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835CD9F-52EF-4128-9AF8-54C04B4215F6}"/>
              </a:ext>
            </a:extLst>
          </p:cNvPr>
          <p:cNvSpPr/>
          <p:nvPr/>
        </p:nvSpPr>
        <p:spPr>
          <a:xfrm>
            <a:off x="9270105" y="3349869"/>
            <a:ext cx="158262" cy="158262"/>
          </a:xfrm>
          <a:prstGeom prst="ellipse">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3D841F3-91EC-444C-B7C2-E71D7EF35CFA}"/>
              </a:ext>
            </a:extLst>
          </p:cNvPr>
          <p:cNvSpPr/>
          <p:nvPr/>
        </p:nvSpPr>
        <p:spPr>
          <a:xfrm>
            <a:off x="9270105" y="4561541"/>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CA9FB55-A741-4DB4-BA10-FA44618DD6C5}"/>
              </a:ext>
            </a:extLst>
          </p:cNvPr>
          <p:cNvSpPr txBox="1"/>
          <p:nvPr/>
        </p:nvSpPr>
        <p:spPr>
          <a:xfrm>
            <a:off x="4543623" y="2116560"/>
            <a:ext cx="2743200" cy="461665"/>
          </a:xfrm>
          <a:prstGeom prst="rect">
            <a:avLst/>
          </a:prstGeom>
          <a:gradFill>
            <a:gsLst>
              <a:gs pos="0">
                <a:srgbClr val="00B0F0"/>
              </a:gs>
              <a:gs pos="100000">
                <a:srgbClr val="FFC000"/>
              </a:gs>
            </a:gsLst>
            <a:lin ang="0" scaled="0"/>
          </a:gradFill>
        </p:spPr>
        <p:txBody>
          <a:bodyPr wrap="square" rtlCol="0">
            <a:spAutoFit/>
          </a:bodyPr>
          <a:lstStyle/>
          <a:p>
            <a:pPr algn="ctr"/>
            <a:r>
              <a:rPr lang="en-US" sz="1200"/>
              <a:t>Groups 5/6 </a:t>
            </a:r>
            <a:br>
              <a:rPr lang="en-US" sz="1200"/>
            </a:br>
            <a:r>
              <a:rPr lang="en-US" sz="1200"/>
              <a:t>Shared Microscope</a:t>
            </a:r>
            <a:endParaRPr lang="en-GB" sz="1200"/>
          </a:p>
        </p:txBody>
      </p:sp>
      <p:sp>
        <p:nvSpPr>
          <p:cNvPr id="23" name="TextBox 22">
            <a:extLst>
              <a:ext uri="{FF2B5EF4-FFF2-40B4-BE49-F238E27FC236}">
                <a16:creationId xmlns:a16="http://schemas.microsoft.com/office/drawing/2014/main" id="{73B48FBF-2F43-4FC5-974E-5DAE3A02EFB5}"/>
              </a:ext>
            </a:extLst>
          </p:cNvPr>
          <p:cNvSpPr txBox="1"/>
          <p:nvPr/>
        </p:nvSpPr>
        <p:spPr>
          <a:xfrm>
            <a:off x="1897875" y="5395855"/>
            <a:ext cx="1331878" cy="667706"/>
          </a:xfrm>
          <a:prstGeom prst="rect">
            <a:avLst/>
          </a:prstGeom>
          <a:solidFill>
            <a:schemeClr val="bg1">
              <a:lumMod val="75000"/>
            </a:schemeClr>
          </a:solidFill>
          <a:ln w="76200">
            <a:noFill/>
          </a:ln>
        </p:spPr>
        <p:txBody>
          <a:bodyPr wrap="none" rtlCol="0" anchor="ctr" anchorCtr="1">
            <a:noAutofit/>
          </a:bodyPr>
          <a:lstStyle/>
          <a:p>
            <a:pPr algn="ctr"/>
            <a:r>
              <a:rPr lang="en-US" i="1"/>
              <a:t>Soldering</a:t>
            </a:r>
            <a:br>
              <a:rPr lang="en-US" i="1"/>
            </a:br>
            <a:r>
              <a:rPr lang="en-US" i="1"/>
              <a:t>Workbench</a:t>
            </a:r>
            <a:endParaRPr lang="en-GB" i="1"/>
          </a:p>
        </p:txBody>
      </p:sp>
      <p:sp>
        <p:nvSpPr>
          <p:cNvPr id="24" name="TextBox 23">
            <a:extLst>
              <a:ext uri="{FF2B5EF4-FFF2-40B4-BE49-F238E27FC236}">
                <a16:creationId xmlns:a16="http://schemas.microsoft.com/office/drawing/2014/main" id="{21E1FA88-5C3C-4E36-BF6A-A9E655AE7D15}"/>
              </a:ext>
            </a:extLst>
          </p:cNvPr>
          <p:cNvSpPr txBox="1"/>
          <p:nvPr/>
        </p:nvSpPr>
        <p:spPr>
          <a:xfrm>
            <a:off x="8683297" y="5395855"/>
            <a:ext cx="1331878" cy="667706"/>
          </a:xfrm>
          <a:prstGeom prst="rect">
            <a:avLst/>
          </a:prstGeom>
          <a:solidFill>
            <a:schemeClr val="bg1">
              <a:lumMod val="75000"/>
            </a:schemeClr>
          </a:solidFill>
          <a:ln w="76200">
            <a:noFill/>
          </a:ln>
        </p:spPr>
        <p:txBody>
          <a:bodyPr wrap="none" rtlCol="0" anchor="ctr" anchorCtr="1">
            <a:noAutofit/>
          </a:bodyPr>
          <a:lstStyle/>
          <a:p>
            <a:pPr algn="ctr"/>
            <a:r>
              <a:rPr lang="en-US" i="1"/>
              <a:t>Soldering</a:t>
            </a:r>
            <a:br>
              <a:rPr lang="en-US" i="1"/>
            </a:br>
            <a:r>
              <a:rPr lang="en-US" i="1"/>
              <a:t>Workbench</a:t>
            </a:r>
            <a:endParaRPr lang="en-GB" i="1"/>
          </a:p>
        </p:txBody>
      </p:sp>
      <p:sp>
        <p:nvSpPr>
          <p:cNvPr id="25" name="TextBox 24">
            <a:extLst>
              <a:ext uri="{FF2B5EF4-FFF2-40B4-BE49-F238E27FC236}">
                <a16:creationId xmlns:a16="http://schemas.microsoft.com/office/drawing/2014/main" id="{39693FCD-2F88-4FC9-9519-AA88B44AD49E}"/>
              </a:ext>
            </a:extLst>
          </p:cNvPr>
          <p:cNvSpPr txBox="1"/>
          <p:nvPr/>
        </p:nvSpPr>
        <p:spPr>
          <a:xfrm>
            <a:off x="4086423" y="1204393"/>
            <a:ext cx="914400" cy="456113"/>
          </a:xfrm>
          <a:prstGeom prst="rect">
            <a:avLst/>
          </a:prstGeom>
          <a:solidFill>
            <a:srgbClr val="99FF99"/>
          </a:solidFill>
          <a:ln w="76200">
            <a:noFill/>
          </a:ln>
        </p:spPr>
        <p:txBody>
          <a:bodyPr wrap="none" rtlCol="0" anchor="ctr" anchorCtr="1">
            <a:noAutofit/>
          </a:bodyPr>
          <a:lstStyle/>
          <a:p>
            <a:pPr algn="ctr"/>
            <a:r>
              <a:rPr lang="en-US" sz="2400" i="1"/>
              <a:t>Sink</a:t>
            </a:r>
            <a:endParaRPr lang="en-GB" sz="2400" i="1"/>
          </a:p>
        </p:txBody>
      </p:sp>
      <p:sp>
        <p:nvSpPr>
          <p:cNvPr id="27" name="Right Triangle 26">
            <a:extLst>
              <a:ext uri="{FF2B5EF4-FFF2-40B4-BE49-F238E27FC236}">
                <a16:creationId xmlns:a16="http://schemas.microsoft.com/office/drawing/2014/main" id="{D16F9850-BB3C-4D61-AFB6-C06470237D11}"/>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A5BA73D-3F8E-41C6-8B8C-FAF6180C79F9}"/>
              </a:ext>
            </a:extLst>
          </p:cNvPr>
          <p:cNvSpPr txBox="1"/>
          <p:nvPr/>
        </p:nvSpPr>
        <p:spPr>
          <a:xfrm rot="16200000">
            <a:off x="719839" y="3230760"/>
            <a:ext cx="2743200" cy="461665"/>
          </a:xfrm>
          <a:prstGeom prst="rect">
            <a:avLst/>
          </a:prstGeom>
          <a:solidFill>
            <a:srgbClr val="FFC000"/>
          </a:solidFill>
        </p:spPr>
        <p:txBody>
          <a:bodyPr wrap="square" rtlCol="0">
            <a:spAutoFit/>
          </a:bodyPr>
          <a:lstStyle/>
          <a:p>
            <a:pPr algn="ctr"/>
            <a:r>
              <a:rPr lang="en-US" sz="2400" b="1"/>
              <a:t>Group 6</a:t>
            </a:r>
            <a:endParaRPr lang="en-GB" sz="2400" b="1"/>
          </a:p>
        </p:txBody>
      </p:sp>
      <p:sp>
        <p:nvSpPr>
          <p:cNvPr id="28" name="TextBox 27">
            <a:extLst>
              <a:ext uri="{FF2B5EF4-FFF2-40B4-BE49-F238E27FC236}">
                <a16:creationId xmlns:a16="http://schemas.microsoft.com/office/drawing/2014/main" id="{7F811634-9A7D-468A-A7CF-D1850830C649}"/>
              </a:ext>
            </a:extLst>
          </p:cNvPr>
          <p:cNvSpPr txBox="1"/>
          <p:nvPr/>
        </p:nvSpPr>
        <p:spPr>
          <a:xfrm rot="5400000">
            <a:off x="8412468" y="3230761"/>
            <a:ext cx="2743200" cy="461665"/>
          </a:xfrm>
          <a:prstGeom prst="rect">
            <a:avLst/>
          </a:prstGeom>
          <a:solidFill>
            <a:srgbClr val="00B0F0"/>
          </a:solidFill>
        </p:spPr>
        <p:txBody>
          <a:bodyPr wrap="square" rtlCol="0">
            <a:spAutoFit/>
          </a:bodyPr>
          <a:lstStyle/>
          <a:p>
            <a:pPr algn="ctr"/>
            <a:r>
              <a:rPr lang="en-US" sz="2400" b="1"/>
              <a:t>Group 5</a:t>
            </a:r>
            <a:endParaRPr lang="en-GB" sz="2400" b="1"/>
          </a:p>
        </p:txBody>
      </p:sp>
    </p:spTree>
    <p:extLst>
      <p:ext uri="{BB962C8B-B14F-4D97-AF65-F5344CB8AC3E}">
        <p14:creationId xmlns:p14="http://schemas.microsoft.com/office/powerpoint/2010/main" val="1758862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FC7C4-84F7-044E-9215-C42CBE0444BC}"/>
              </a:ext>
            </a:extLst>
          </p:cNvPr>
          <p:cNvSpPr>
            <a:spLocks noGrp="1"/>
          </p:cNvSpPr>
          <p:nvPr>
            <p:ph idx="1"/>
          </p:nvPr>
        </p:nvSpPr>
        <p:spPr>
          <a:xfrm>
            <a:off x="198665" y="1198254"/>
            <a:ext cx="11159800" cy="5594431"/>
          </a:xfrm>
        </p:spPr>
        <p:txBody>
          <a:bodyPr vert="horz" lIns="91440" tIns="45720" rIns="91440" bIns="45720" rtlCol="0" anchor="t">
            <a:normAutofit/>
          </a:bodyPr>
          <a:lstStyle/>
          <a:p>
            <a:pPr marL="0" indent="0">
              <a:buNone/>
            </a:pPr>
            <a:r>
              <a:rPr lang="en-US" sz="1800" u="sng"/>
              <a:t>Example for Group 0 deliverables upload:</a:t>
            </a:r>
          </a:p>
          <a:p>
            <a:pPr>
              <a:buFont typeface="Wingdings" panose="05000000000000000000" pitchFamily="2" charset="2"/>
              <a:buChar char="Ø"/>
            </a:pPr>
            <a:r>
              <a:rPr lang="en-US" sz="2000"/>
              <a:t>‘Group 0 Final Presentation’</a:t>
            </a:r>
          </a:p>
          <a:p>
            <a:pPr>
              <a:buFont typeface="Wingdings" panose="05000000000000000000" pitchFamily="2" charset="2"/>
              <a:buChar char="Ø"/>
            </a:pPr>
            <a:r>
              <a:rPr lang="en-US" sz="2000"/>
              <a:t>‘Group 0 Final Report’</a:t>
            </a:r>
          </a:p>
          <a:p>
            <a:pPr>
              <a:buFont typeface="Wingdings" panose="05000000000000000000" pitchFamily="2" charset="2"/>
              <a:buChar char="Ø"/>
            </a:pPr>
            <a:r>
              <a:rPr lang="en-US" sz="2000"/>
              <a:t>‘Group 0 Week n Weekly Update’</a:t>
            </a:r>
          </a:p>
          <a:p>
            <a:pPr marL="0" indent="0">
              <a:buNone/>
            </a:pPr>
            <a:endParaRPr lang="en-US" sz="2000"/>
          </a:p>
          <a:p>
            <a:pPr marL="0" indent="0">
              <a:buNone/>
            </a:pPr>
            <a:r>
              <a:rPr lang="en-US" sz="2000" u="sng"/>
              <a:t>Logbook for Group 0, Member XYZ for Week number n:</a:t>
            </a:r>
          </a:p>
          <a:p>
            <a:pPr>
              <a:buFont typeface="Wingdings" panose="05000000000000000000" pitchFamily="2" charset="2"/>
              <a:buChar char="Ø"/>
            </a:pPr>
            <a:r>
              <a:rPr lang="en-US" sz="2000"/>
              <a:t>Upload as PDF each week to Teams G0 Files/Logbook as ‘Group 0 XYZ Week n’.</a:t>
            </a:r>
          </a:p>
          <a:p>
            <a:pPr>
              <a:buFont typeface="Wingdings" panose="05000000000000000000" pitchFamily="2" charset="2"/>
              <a:buChar char="Ø"/>
            </a:pPr>
            <a:r>
              <a:rPr lang="en-US" sz="2000"/>
              <a:t>You must upload by end of each week (i.e., Sundays 2359 </a:t>
            </a:r>
            <a:r>
              <a:rPr lang="en-US" sz="2000" err="1"/>
              <a:t>hrs</a:t>
            </a:r>
            <a:r>
              <a:rPr lang="en-US" sz="2000"/>
              <a:t>).</a:t>
            </a:r>
          </a:p>
          <a:p>
            <a:pPr>
              <a:buFont typeface="Wingdings" panose="05000000000000000000" pitchFamily="2" charset="2"/>
              <a:buChar char="Ø"/>
            </a:pPr>
            <a:r>
              <a:rPr lang="en-US" sz="2000"/>
              <a:t>HM will compile into a full logbook at the end of the project.</a:t>
            </a:r>
          </a:p>
          <a:p>
            <a:pPr marL="0" indent="0">
              <a:buNone/>
            </a:pPr>
            <a:endParaRPr lang="en-US" sz="2000"/>
          </a:p>
          <a:p>
            <a:pPr marL="0" indent="0">
              <a:buNone/>
            </a:pPr>
            <a:r>
              <a:rPr lang="en-US" sz="2000" b="1">
                <a:solidFill>
                  <a:srgbClr val="FF0000"/>
                </a:solidFill>
              </a:rPr>
              <a:t>*Files not submitted as specified MAY be rejected during the sort and/or </a:t>
            </a:r>
            <a:r>
              <a:rPr lang="en-US" sz="2000" b="1" err="1">
                <a:solidFill>
                  <a:srgbClr val="FF0000"/>
                </a:solidFill>
              </a:rPr>
              <a:t>penalised</a:t>
            </a:r>
            <a:r>
              <a:rPr lang="en-US" sz="2000" b="1">
                <a:solidFill>
                  <a:srgbClr val="FF0000"/>
                </a:solidFill>
              </a:rPr>
              <a:t>.</a:t>
            </a:r>
            <a:endParaRPr lang="en-US" b="1"/>
          </a:p>
        </p:txBody>
      </p:sp>
      <p:sp>
        <p:nvSpPr>
          <p:cNvPr id="5" name="Title 1">
            <a:extLst>
              <a:ext uri="{FF2B5EF4-FFF2-40B4-BE49-F238E27FC236}">
                <a16:creationId xmlns:a16="http://schemas.microsoft.com/office/drawing/2014/main" id="{0D466C3E-DB44-469C-AE15-9857D5F881D4}"/>
              </a:ext>
            </a:extLst>
          </p:cNvPr>
          <p:cNvSpPr>
            <a:spLocks noGrp="1"/>
          </p:cNvSpPr>
          <p:nvPr>
            <p:ph type="title"/>
          </p:nvPr>
        </p:nvSpPr>
        <p:spPr>
          <a:xfrm>
            <a:off x="914399" y="141927"/>
            <a:ext cx="10732478" cy="914400"/>
          </a:xfrm>
        </p:spPr>
        <p:txBody>
          <a:bodyPr>
            <a:normAutofit fontScale="90000"/>
          </a:bodyPr>
          <a:lstStyle/>
          <a:p>
            <a:r>
              <a:rPr lang="en-US" sz="5400"/>
              <a:t>6. Documentation (Upload Convention)</a:t>
            </a:r>
            <a:br>
              <a:rPr lang="en-US" sz="4000"/>
            </a:br>
            <a:r>
              <a:rPr lang="en-US" sz="2000" i="1"/>
              <a:t>Upload all documents in PDF format with the following file name convention:</a:t>
            </a:r>
          </a:p>
        </p:txBody>
      </p:sp>
      <p:sp>
        <p:nvSpPr>
          <p:cNvPr id="4" name="Right Triangle 3">
            <a:extLst>
              <a:ext uri="{FF2B5EF4-FFF2-40B4-BE49-F238E27FC236}">
                <a16:creationId xmlns:a16="http://schemas.microsoft.com/office/drawing/2014/main" id="{D92B2A7B-BDE7-4C70-9CA4-8CA5BEDDD7E7}"/>
              </a:ext>
            </a:extLst>
          </p:cNvPr>
          <p:cNvSpPr/>
          <p:nvPr/>
        </p:nvSpPr>
        <p:spPr>
          <a:xfrm rot="5400000">
            <a:off x="0" y="0"/>
            <a:ext cx="914400" cy="914400"/>
          </a:xfrm>
          <a:prstGeom prst="rtTriangl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6657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ChangeArrowheads="1"/>
          </p:cNvSpPr>
          <p:nvPr/>
        </p:nvSpPr>
        <p:spPr bwMode="auto">
          <a:xfrm>
            <a:off x="85519" y="24952"/>
            <a:ext cx="12020962"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SG" sz="3600" b="1"/>
              <a:t>References (Style &amp; Citing) </a:t>
            </a:r>
            <a:endParaRPr lang="en-SG" sz="3600"/>
          </a:p>
          <a:p>
            <a:pPr algn="ctr"/>
            <a:r>
              <a:rPr lang="en-US" sz="2000" i="1"/>
              <a:t>At minimum, you should read the references highlighted in </a:t>
            </a:r>
            <a:r>
              <a:rPr lang="en-US" sz="2000" i="1">
                <a:solidFill>
                  <a:srgbClr val="FF0000"/>
                </a:solidFill>
              </a:rPr>
              <a:t>red </a:t>
            </a:r>
            <a:r>
              <a:rPr lang="en-US" sz="2000" i="1"/>
              <a:t>to guide you in presentation &amp; report writing.</a:t>
            </a:r>
          </a:p>
          <a:p>
            <a:endParaRPr lang="en-SG" sz="2400"/>
          </a:p>
          <a:p>
            <a:r>
              <a:rPr lang="en-SG" u="sng"/>
              <a:t>Recommended text:</a:t>
            </a:r>
          </a:p>
          <a:p>
            <a:r>
              <a:rPr lang="en-SG" sz="1600"/>
              <a:t>Kelly, N. </a:t>
            </a:r>
            <a:r>
              <a:rPr lang="en-SG" sz="1600" i="1"/>
              <a:t>Sentence Structure of Technical Writing</a:t>
            </a:r>
            <a:endParaRPr lang="en-SG" sz="1600"/>
          </a:p>
          <a:p>
            <a:r>
              <a:rPr lang="en-SG" sz="1600"/>
              <a:t>&lt;</a:t>
            </a:r>
            <a:r>
              <a:rPr lang="en-SG" sz="1600">
                <a:hlinkClick r:id="rId3"/>
              </a:rPr>
              <a:t>http://web.mit.edu/me-ugoffice/communication/technical-writing.pdf</a:t>
            </a:r>
            <a:r>
              <a:rPr lang="en-SG" sz="1600"/>
              <a:t>&gt; (2006).</a:t>
            </a:r>
          </a:p>
          <a:p>
            <a:endParaRPr lang="en-SG" sz="1200"/>
          </a:p>
          <a:p>
            <a:r>
              <a:rPr lang="en-SG" sz="1600" b="1">
                <a:solidFill>
                  <a:srgbClr val="FF0000"/>
                </a:solidFill>
              </a:rPr>
              <a:t>Nature Education. </a:t>
            </a:r>
            <a:r>
              <a:rPr lang="en-SG" sz="1600" b="1" i="1" err="1">
                <a:solidFill>
                  <a:srgbClr val="FF0000"/>
                </a:solidFill>
              </a:rPr>
              <a:t>Scitable</a:t>
            </a:r>
            <a:r>
              <a:rPr lang="en-SG" sz="1600" b="1">
                <a:solidFill>
                  <a:srgbClr val="FF0000"/>
                </a:solidFill>
              </a:rPr>
              <a:t> - </a:t>
            </a:r>
            <a:r>
              <a:rPr lang="en-SG" sz="1600" b="1" i="1">
                <a:solidFill>
                  <a:srgbClr val="FF0000"/>
                </a:solidFill>
              </a:rPr>
              <a:t>English Communication for Scientists Units 2, 4 &amp; 5.1</a:t>
            </a:r>
            <a:r>
              <a:rPr lang="en-SG" sz="1600" b="1">
                <a:solidFill>
                  <a:srgbClr val="FF0000"/>
                </a:solidFill>
              </a:rPr>
              <a:t>.</a:t>
            </a:r>
          </a:p>
          <a:p>
            <a:r>
              <a:rPr lang="en-SG" sz="1600">
                <a:solidFill>
                  <a:srgbClr val="FF0000"/>
                </a:solidFill>
                <a:hlinkClick r:id="rId4"/>
              </a:rPr>
              <a:t>&lt;http://www.nature.com/scitable/ebooks/english-communication-for-scientists-14053993/contents</a:t>
            </a:r>
            <a:r>
              <a:rPr lang="en-SG" sz="1600">
                <a:solidFill>
                  <a:srgbClr val="FF0000"/>
                </a:solidFill>
              </a:rPr>
              <a:t>&gt;. </a:t>
            </a:r>
          </a:p>
          <a:p>
            <a:endParaRPr lang="en-SG" sz="1200"/>
          </a:p>
          <a:p>
            <a:r>
              <a:rPr lang="en-GB" sz="1600" err="1"/>
              <a:t>Barrass</a:t>
            </a:r>
            <a:r>
              <a:rPr lang="en-GB" sz="1600"/>
              <a:t>, R. </a:t>
            </a:r>
            <a:r>
              <a:rPr lang="en-GB" sz="1600" i="1"/>
              <a:t>Scientists Must Write: A Guide to Better Writing for Scientists, Engineers and Students</a:t>
            </a:r>
            <a:r>
              <a:rPr lang="en-GB" sz="1600"/>
              <a:t> (Taylor &amp; Francis, 2002)</a:t>
            </a:r>
          </a:p>
          <a:p>
            <a:r>
              <a:rPr lang="en-GB" sz="1600"/>
              <a:t>&lt;</a:t>
            </a:r>
            <a:r>
              <a:rPr lang="en-SG" sz="1600">
                <a:hlinkClick r:id="rId5"/>
              </a:rPr>
              <a:t>http://www.tandfebooks.com.libproxy1.nus.edu.sg/isbn/0203994116</a:t>
            </a:r>
            <a:r>
              <a:rPr lang="en-SG" sz="1600"/>
              <a:t>&gt;.</a:t>
            </a:r>
          </a:p>
          <a:p>
            <a:endParaRPr lang="en-SG" sz="1200"/>
          </a:p>
          <a:p>
            <a:r>
              <a:rPr lang="en-SG" sz="1600" b="1">
                <a:solidFill>
                  <a:srgbClr val="FF0000"/>
                </a:solidFill>
              </a:rPr>
              <a:t>MIT Department of Mechanical Engineering. </a:t>
            </a:r>
            <a:r>
              <a:rPr lang="en-GB" sz="1600" b="1" i="1">
                <a:solidFill>
                  <a:srgbClr val="FF0000"/>
                </a:solidFill>
              </a:rPr>
              <a:t>Technical Communications in Mechanical Engineering (see section on Written Reports)</a:t>
            </a:r>
          </a:p>
          <a:p>
            <a:r>
              <a:rPr lang="en-SG" sz="1600"/>
              <a:t>&lt;</a:t>
            </a:r>
            <a:r>
              <a:rPr lang="en-SG" sz="1600">
                <a:hlinkClick r:id="rId6"/>
              </a:rPr>
              <a:t>http://web.mit.edu/me-ugoffice/communication/</a:t>
            </a:r>
            <a:r>
              <a:rPr lang="en-SG" sz="1600"/>
              <a:t>&gt;.  </a:t>
            </a:r>
          </a:p>
          <a:p>
            <a:endParaRPr lang="en-SG"/>
          </a:p>
          <a:p>
            <a:r>
              <a:rPr lang="en-SG" u="sng"/>
              <a:t>Numerous technical bodies publishes their style guide/manuals, e.g.:</a:t>
            </a:r>
          </a:p>
          <a:p>
            <a:r>
              <a:rPr lang="en-SG" sz="1600" b="1"/>
              <a:t>American Institute of Physics (AIP). </a:t>
            </a:r>
            <a:r>
              <a:rPr lang="en-SG" sz="1600" i="1"/>
              <a:t>Physical Review and Notation Style</a:t>
            </a:r>
            <a:br>
              <a:rPr lang="en-SG" sz="1600" b="1"/>
            </a:br>
            <a:r>
              <a:rPr lang="en-SG" sz="1600" b="1"/>
              <a:t>&lt;</a:t>
            </a:r>
            <a:r>
              <a:rPr lang="en-GB" sz="1600">
                <a:hlinkClick r:id="rId7"/>
              </a:rPr>
              <a:t>https://journals.aps.org/files/</a:t>
            </a:r>
            <a:r>
              <a:rPr lang="en-GB" sz="1600" b="1">
                <a:hlinkClick r:id="rId7"/>
              </a:rPr>
              <a:t>styleguide</a:t>
            </a:r>
            <a:r>
              <a:rPr lang="en-GB" sz="1600">
                <a:hlinkClick r:id="rId7"/>
              </a:rPr>
              <a:t>-pr.pdf</a:t>
            </a:r>
            <a:r>
              <a:rPr lang="en-GB" sz="1600" b="1"/>
              <a:t>&gt;</a:t>
            </a:r>
            <a:r>
              <a:rPr lang="en-SG" sz="1600"/>
              <a:t>. </a:t>
            </a:r>
          </a:p>
          <a:p>
            <a:pPr marL="285750" indent="-285750">
              <a:buFont typeface="Arial" panose="020B0604020202020204" pitchFamily="34" charset="0"/>
              <a:buChar char="•"/>
            </a:pPr>
            <a:endParaRPr lang="en-SG"/>
          </a:p>
          <a:p>
            <a:r>
              <a:rPr lang="en-SG" sz="1600" b="1">
                <a:solidFill>
                  <a:srgbClr val="FF0000"/>
                </a:solidFill>
              </a:rPr>
              <a:t>Nature </a:t>
            </a:r>
            <a:r>
              <a:rPr lang="en-SG" sz="1600" i="1">
                <a:solidFill>
                  <a:srgbClr val="FF0000"/>
                </a:solidFill>
              </a:rPr>
              <a:t>Manuscript Formatting</a:t>
            </a:r>
            <a:r>
              <a:rPr lang="en-SG" sz="1600" b="1">
                <a:solidFill>
                  <a:srgbClr val="FF0000"/>
                </a:solidFill>
              </a:rPr>
              <a:t> &lt;</a:t>
            </a:r>
            <a:r>
              <a:rPr lang="en-SG" sz="1600">
                <a:solidFill>
                  <a:srgbClr val="FF0000"/>
                </a:solidFill>
                <a:hlinkClick r:id="rId8"/>
              </a:rPr>
              <a:t>http://www.nature.com/nature/authors/gta/2a_Manuscript_formatting.pdf</a:t>
            </a:r>
            <a:r>
              <a:rPr lang="en-SG" sz="1600" b="1">
                <a:solidFill>
                  <a:srgbClr val="FF0000"/>
                </a:solidFill>
              </a:rPr>
              <a:t>&gt;</a:t>
            </a:r>
            <a:r>
              <a:rPr lang="en-SG" sz="1600"/>
              <a:t>.</a:t>
            </a:r>
            <a:endParaRPr lang="en-SG" sz="1600" b="1">
              <a:solidFill>
                <a:srgbClr val="FF0000"/>
              </a:solidFill>
            </a:endParaRPr>
          </a:p>
        </p:txBody>
      </p:sp>
      <p:sp>
        <p:nvSpPr>
          <p:cNvPr id="3" name="Right Triangle 2">
            <a:extLst>
              <a:ext uri="{FF2B5EF4-FFF2-40B4-BE49-F238E27FC236}">
                <a16:creationId xmlns:a16="http://schemas.microsoft.com/office/drawing/2014/main" id="{96BEADAF-172E-4A03-82BD-AB7F8D6E7446}"/>
              </a:ext>
            </a:extLst>
          </p:cNvPr>
          <p:cNvSpPr/>
          <p:nvPr/>
        </p:nvSpPr>
        <p:spPr>
          <a:xfrm rot="5400000">
            <a:off x="0" y="0"/>
            <a:ext cx="914400" cy="914400"/>
          </a:xfrm>
          <a:prstGeom prst="rtTriangl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869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7568" y="2564905"/>
            <a:ext cx="7772400" cy="1470025"/>
          </a:xfrm>
        </p:spPr>
        <p:txBody>
          <a:bodyPr>
            <a:normAutofit fontScale="90000"/>
          </a:bodyPr>
          <a:lstStyle/>
          <a:p>
            <a:r>
              <a:rPr lang="en-US"/>
              <a:t>The End (for now)</a:t>
            </a:r>
            <a:br>
              <a:rPr lang="en-US"/>
            </a:br>
            <a:r>
              <a:rPr lang="en-US" sz="2700">
                <a:solidFill>
                  <a:srgbClr val="002060"/>
                </a:solidFill>
              </a:rPr>
              <a:t>This document will be revised to include more information in the future, so stay tuned!</a:t>
            </a:r>
            <a:endParaRPr lang="en-SG" sz="2700">
              <a:solidFill>
                <a:srgbClr val="002060"/>
              </a:solidFill>
            </a:endParaRPr>
          </a:p>
        </p:txBody>
      </p:sp>
    </p:spTree>
    <p:extLst>
      <p:ext uri="{BB962C8B-B14F-4D97-AF65-F5344CB8AC3E}">
        <p14:creationId xmlns:p14="http://schemas.microsoft.com/office/powerpoint/2010/main" val="1699045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9AE109-8DC2-4D09-9F83-68D5DF64292E}"/>
              </a:ext>
            </a:extLst>
          </p:cNvPr>
          <p:cNvSpPr>
            <a:spLocks noGrp="1"/>
          </p:cNvSpPr>
          <p:nvPr>
            <p:ph type="title"/>
          </p:nvPr>
        </p:nvSpPr>
        <p:spPr>
          <a:xfrm>
            <a:off x="609600" y="67005"/>
            <a:ext cx="10972800" cy="1143000"/>
          </a:xfrm>
        </p:spPr>
        <p:txBody>
          <a:bodyPr/>
          <a:lstStyle/>
          <a:p>
            <a:r>
              <a:rPr lang="en-US"/>
              <a:t>Nano Lab Layout</a:t>
            </a:r>
            <a:br>
              <a:rPr lang="en-US"/>
            </a:br>
            <a:r>
              <a:rPr lang="en-US" sz="2200" i="1"/>
              <a:t>(Groups 1-6 Fabrication subgroup)</a:t>
            </a:r>
            <a:endParaRPr lang="en-GB" sz="2200"/>
          </a:p>
        </p:txBody>
      </p:sp>
      <p:sp>
        <p:nvSpPr>
          <p:cNvPr id="8" name="TextBox 7">
            <a:extLst>
              <a:ext uri="{FF2B5EF4-FFF2-40B4-BE49-F238E27FC236}">
                <a16:creationId xmlns:a16="http://schemas.microsoft.com/office/drawing/2014/main" id="{675FF47C-E416-46FC-8CB9-EDB728D69121}"/>
              </a:ext>
            </a:extLst>
          </p:cNvPr>
          <p:cNvSpPr txBox="1"/>
          <p:nvPr/>
        </p:nvSpPr>
        <p:spPr>
          <a:xfrm>
            <a:off x="5014948" y="1203785"/>
            <a:ext cx="1828800" cy="457200"/>
          </a:xfrm>
          <a:prstGeom prst="rect">
            <a:avLst/>
          </a:prstGeom>
          <a:solidFill>
            <a:schemeClr val="bg1">
              <a:lumMod val="75000"/>
            </a:schemeClr>
          </a:solidFill>
        </p:spPr>
        <p:txBody>
          <a:bodyPr wrap="square" rtlCol="0">
            <a:spAutoFit/>
          </a:bodyPr>
          <a:lstStyle/>
          <a:p>
            <a:pPr algn="ctr"/>
            <a:r>
              <a:rPr lang="en-US" sz="2400" b="1"/>
              <a:t>TA</a:t>
            </a:r>
            <a:endParaRPr lang="en-GB" sz="2400" b="1"/>
          </a:p>
        </p:txBody>
      </p:sp>
      <p:sp>
        <p:nvSpPr>
          <p:cNvPr id="9" name="TextBox 8">
            <a:extLst>
              <a:ext uri="{FF2B5EF4-FFF2-40B4-BE49-F238E27FC236}">
                <a16:creationId xmlns:a16="http://schemas.microsoft.com/office/drawing/2014/main" id="{B77914AB-A33B-4776-B396-AD96692E2CF7}"/>
              </a:ext>
            </a:extLst>
          </p:cNvPr>
          <p:cNvSpPr txBox="1"/>
          <p:nvPr/>
        </p:nvSpPr>
        <p:spPr>
          <a:xfrm rot="5400000">
            <a:off x="10459965" y="3843510"/>
            <a:ext cx="1449900" cy="461665"/>
          </a:xfrm>
          <a:prstGeom prst="rect">
            <a:avLst/>
          </a:prstGeom>
          <a:solidFill>
            <a:schemeClr val="bg1">
              <a:lumMod val="75000"/>
            </a:schemeClr>
          </a:solidFill>
        </p:spPr>
        <p:txBody>
          <a:bodyPr wrap="square" rtlCol="0">
            <a:spAutoFit/>
          </a:bodyPr>
          <a:lstStyle/>
          <a:p>
            <a:pPr algn="ctr"/>
            <a:endParaRPr lang="en-GB" sz="2400" b="1"/>
          </a:p>
        </p:txBody>
      </p:sp>
      <p:sp>
        <p:nvSpPr>
          <p:cNvPr id="12" name="TextBox 11">
            <a:extLst>
              <a:ext uri="{FF2B5EF4-FFF2-40B4-BE49-F238E27FC236}">
                <a16:creationId xmlns:a16="http://schemas.microsoft.com/office/drawing/2014/main" id="{5016E3E0-245B-44AB-95A3-7202BA88748F}"/>
              </a:ext>
            </a:extLst>
          </p:cNvPr>
          <p:cNvSpPr txBox="1"/>
          <p:nvPr/>
        </p:nvSpPr>
        <p:spPr>
          <a:xfrm>
            <a:off x="3186148" y="3808678"/>
            <a:ext cx="5486400" cy="457200"/>
          </a:xfrm>
          <a:prstGeom prst="rect">
            <a:avLst/>
          </a:prstGeom>
          <a:gradFill flip="none" rotWithShape="1">
            <a:gsLst>
              <a:gs pos="25000">
                <a:schemeClr val="accent1"/>
              </a:gs>
              <a:gs pos="60000">
                <a:srgbClr val="0070C0"/>
              </a:gs>
              <a:gs pos="40000">
                <a:srgbClr val="0070C0"/>
              </a:gs>
              <a:gs pos="75000">
                <a:srgbClr val="FFC000"/>
              </a:gs>
            </a:gsLst>
            <a:lin ang="0" scaled="0"/>
            <a:tileRect/>
          </a:gradFill>
        </p:spPr>
        <p:txBody>
          <a:bodyPr wrap="square" rtlCol="0">
            <a:spAutoFit/>
          </a:bodyPr>
          <a:lstStyle/>
          <a:p>
            <a:r>
              <a:rPr lang="en-US" sz="2400" b="1"/>
              <a:t>Group 4	   Group 5	     Group 6</a:t>
            </a:r>
            <a:endParaRPr lang="en-GB" sz="2400" b="1"/>
          </a:p>
        </p:txBody>
      </p:sp>
      <p:sp>
        <p:nvSpPr>
          <p:cNvPr id="13" name="TextBox 12">
            <a:extLst>
              <a:ext uri="{FF2B5EF4-FFF2-40B4-BE49-F238E27FC236}">
                <a16:creationId xmlns:a16="http://schemas.microsoft.com/office/drawing/2014/main" id="{77598146-CC5A-42D3-919A-4AE991949DB2}"/>
              </a:ext>
            </a:extLst>
          </p:cNvPr>
          <p:cNvSpPr txBox="1"/>
          <p:nvPr/>
        </p:nvSpPr>
        <p:spPr>
          <a:xfrm>
            <a:off x="800594" y="1201046"/>
            <a:ext cx="2194560" cy="276999"/>
          </a:xfrm>
          <a:prstGeom prst="rect">
            <a:avLst/>
          </a:prstGeom>
          <a:solidFill>
            <a:srgbClr val="FF0000"/>
          </a:solidFill>
        </p:spPr>
        <p:txBody>
          <a:bodyPr wrap="square" rtlCol="0">
            <a:spAutoFit/>
          </a:bodyPr>
          <a:lstStyle/>
          <a:p>
            <a:pPr algn="ctr"/>
            <a:r>
              <a:rPr lang="en-US" sz="1200" b="1"/>
              <a:t>Front Entrance</a:t>
            </a:r>
            <a:endParaRPr lang="en-GB" sz="1200" b="1"/>
          </a:p>
        </p:txBody>
      </p:sp>
      <p:sp>
        <p:nvSpPr>
          <p:cNvPr id="14" name="TextBox 13">
            <a:extLst>
              <a:ext uri="{FF2B5EF4-FFF2-40B4-BE49-F238E27FC236}">
                <a16:creationId xmlns:a16="http://schemas.microsoft.com/office/drawing/2014/main" id="{59B898BF-B5F9-43FD-A94F-B9A3954DCD32}"/>
              </a:ext>
            </a:extLst>
          </p:cNvPr>
          <p:cNvSpPr txBox="1"/>
          <p:nvPr/>
        </p:nvSpPr>
        <p:spPr>
          <a:xfrm rot="16200000">
            <a:off x="8591330" y="5943600"/>
            <a:ext cx="914400" cy="914400"/>
          </a:xfrm>
          <a:prstGeom prst="rect">
            <a:avLst/>
          </a:prstGeom>
          <a:solidFill>
            <a:srgbClr val="99FF99"/>
          </a:solidFill>
          <a:ln w="76200">
            <a:noFill/>
          </a:ln>
        </p:spPr>
        <p:txBody>
          <a:bodyPr wrap="none" rtlCol="0" anchor="ctr" anchorCtr="1">
            <a:noAutofit/>
          </a:bodyPr>
          <a:lstStyle/>
          <a:p>
            <a:pPr algn="ctr"/>
            <a:r>
              <a:rPr lang="en-US" sz="2400" i="1"/>
              <a:t>Sink</a:t>
            </a:r>
            <a:endParaRPr lang="en-GB" sz="2400" i="1"/>
          </a:p>
        </p:txBody>
      </p:sp>
      <p:sp>
        <p:nvSpPr>
          <p:cNvPr id="16" name="TextBox 15">
            <a:extLst>
              <a:ext uri="{FF2B5EF4-FFF2-40B4-BE49-F238E27FC236}">
                <a16:creationId xmlns:a16="http://schemas.microsoft.com/office/drawing/2014/main" id="{6C0A1B7C-F0DD-4F5B-9FDC-ED3FF4FA85C2}"/>
              </a:ext>
            </a:extLst>
          </p:cNvPr>
          <p:cNvSpPr txBox="1"/>
          <p:nvPr/>
        </p:nvSpPr>
        <p:spPr>
          <a:xfrm>
            <a:off x="3186148" y="1207773"/>
            <a:ext cx="1828800" cy="461665"/>
          </a:xfrm>
          <a:prstGeom prst="rect">
            <a:avLst/>
          </a:prstGeom>
          <a:solidFill>
            <a:schemeClr val="bg1">
              <a:lumMod val="75000"/>
            </a:schemeClr>
          </a:solidFill>
        </p:spPr>
        <p:txBody>
          <a:bodyPr wrap="square" rtlCol="0">
            <a:spAutoFit/>
          </a:bodyPr>
          <a:lstStyle/>
          <a:p>
            <a:pPr algn="ctr"/>
            <a:r>
              <a:rPr lang="en-GB" sz="2400" b="1"/>
              <a:t>Occupied</a:t>
            </a:r>
          </a:p>
        </p:txBody>
      </p:sp>
      <p:sp>
        <p:nvSpPr>
          <p:cNvPr id="17" name="TextBox 16">
            <a:extLst>
              <a:ext uri="{FF2B5EF4-FFF2-40B4-BE49-F238E27FC236}">
                <a16:creationId xmlns:a16="http://schemas.microsoft.com/office/drawing/2014/main" id="{0E073B2D-C137-448E-A7A6-B8423F6F08DD}"/>
              </a:ext>
            </a:extLst>
          </p:cNvPr>
          <p:cNvSpPr txBox="1"/>
          <p:nvPr/>
        </p:nvSpPr>
        <p:spPr>
          <a:xfrm>
            <a:off x="8672548" y="1192086"/>
            <a:ext cx="2743200" cy="461665"/>
          </a:xfrm>
          <a:prstGeom prst="rect">
            <a:avLst/>
          </a:prstGeom>
          <a:solidFill>
            <a:srgbClr val="FFFF00"/>
          </a:solidFill>
        </p:spPr>
        <p:txBody>
          <a:bodyPr wrap="square" rtlCol="0">
            <a:spAutoFit/>
          </a:bodyPr>
          <a:lstStyle/>
          <a:p>
            <a:pPr algn="ctr"/>
            <a:r>
              <a:rPr lang="en-US" sz="2400" b="1"/>
              <a:t>3D Printers</a:t>
            </a:r>
            <a:endParaRPr lang="en-GB" sz="2400" b="1"/>
          </a:p>
        </p:txBody>
      </p:sp>
      <p:sp>
        <p:nvSpPr>
          <p:cNvPr id="18" name="TextBox 17">
            <a:extLst>
              <a:ext uri="{FF2B5EF4-FFF2-40B4-BE49-F238E27FC236}">
                <a16:creationId xmlns:a16="http://schemas.microsoft.com/office/drawing/2014/main" id="{D2FBB187-EA93-4FF4-BF3F-48F77AB2F48A}"/>
              </a:ext>
            </a:extLst>
          </p:cNvPr>
          <p:cNvSpPr txBox="1"/>
          <p:nvPr/>
        </p:nvSpPr>
        <p:spPr>
          <a:xfrm rot="16200000">
            <a:off x="-1487638" y="3496007"/>
            <a:ext cx="4114800" cy="461665"/>
          </a:xfrm>
          <a:prstGeom prst="rect">
            <a:avLst/>
          </a:prstGeom>
          <a:solidFill>
            <a:srgbClr val="FFFF00"/>
          </a:solidFill>
        </p:spPr>
        <p:txBody>
          <a:bodyPr wrap="square" rtlCol="0">
            <a:spAutoFit/>
          </a:bodyPr>
          <a:lstStyle/>
          <a:p>
            <a:pPr algn="ctr"/>
            <a:r>
              <a:rPr lang="en-US" sz="2400" b="1" dirty="0"/>
              <a:t>CNC		</a:t>
            </a:r>
            <a:r>
              <a:rPr lang="en-US" sz="1200" dirty="0"/>
              <a:t>Mechanical Workbench	</a:t>
            </a:r>
            <a:endParaRPr lang="en-GB" sz="1200" dirty="0"/>
          </a:p>
        </p:txBody>
      </p:sp>
      <p:sp>
        <p:nvSpPr>
          <p:cNvPr id="19" name="TextBox 18">
            <a:extLst>
              <a:ext uri="{FF2B5EF4-FFF2-40B4-BE49-F238E27FC236}">
                <a16:creationId xmlns:a16="http://schemas.microsoft.com/office/drawing/2014/main" id="{76B5361C-D64D-4B94-8554-BDB6B1918AF7}"/>
              </a:ext>
            </a:extLst>
          </p:cNvPr>
          <p:cNvSpPr txBox="1"/>
          <p:nvPr/>
        </p:nvSpPr>
        <p:spPr>
          <a:xfrm>
            <a:off x="4557748" y="5481935"/>
            <a:ext cx="2743200" cy="461665"/>
          </a:xfrm>
          <a:prstGeom prst="rect">
            <a:avLst/>
          </a:prstGeom>
          <a:solidFill>
            <a:srgbClr val="FFFF00"/>
          </a:solidFill>
        </p:spPr>
        <p:txBody>
          <a:bodyPr wrap="square" rtlCol="0">
            <a:spAutoFit/>
          </a:bodyPr>
          <a:lstStyle/>
          <a:p>
            <a:pPr algn="ctr"/>
            <a:r>
              <a:rPr lang="en-US" sz="2400" b="1"/>
              <a:t>Laser Cutter</a:t>
            </a:r>
            <a:endParaRPr lang="en-GB" sz="2400" b="1"/>
          </a:p>
        </p:txBody>
      </p:sp>
      <p:sp>
        <p:nvSpPr>
          <p:cNvPr id="20" name="TextBox 19">
            <a:extLst>
              <a:ext uri="{FF2B5EF4-FFF2-40B4-BE49-F238E27FC236}">
                <a16:creationId xmlns:a16="http://schemas.microsoft.com/office/drawing/2014/main" id="{6A312C18-643E-4E15-AD8C-2FA4E5DC8BC3}"/>
              </a:ext>
            </a:extLst>
          </p:cNvPr>
          <p:cNvSpPr txBox="1"/>
          <p:nvPr/>
        </p:nvSpPr>
        <p:spPr>
          <a:xfrm>
            <a:off x="6843748" y="1198813"/>
            <a:ext cx="1828800" cy="461665"/>
          </a:xfrm>
          <a:prstGeom prst="rect">
            <a:avLst/>
          </a:prstGeom>
          <a:solidFill>
            <a:schemeClr val="bg1">
              <a:lumMod val="75000"/>
            </a:schemeClr>
          </a:solidFill>
        </p:spPr>
        <p:txBody>
          <a:bodyPr wrap="square" rtlCol="0">
            <a:spAutoFit/>
          </a:bodyPr>
          <a:lstStyle/>
          <a:p>
            <a:pPr algn="ctr"/>
            <a:r>
              <a:rPr lang="en-GB" sz="2400" b="1"/>
              <a:t>Occupied</a:t>
            </a:r>
          </a:p>
        </p:txBody>
      </p:sp>
      <p:sp>
        <p:nvSpPr>
          <p:cNvPr id="15" name="Oval 14">
            <a:extLst>
              <a:ext uri="{FF2B5EF4-FFF2-40B4-BE49-F238E27FC236}">
                <a16:creationId xmlns:a16="http://schemas.microsoft.com/office/drawing/2014/main" id="{C401F639-7E2B-4463-98C3-07CCEFF63544}"/>
              </a:ext>
            </a:extLst>
          </p:cNvPr>
          <p:cNvSpPr/>
          <p:nvPr/>
        </p:nvSpPr>
        <p:spPr>
          <a:xfrm>
            <a:off x="3651769" y="3099618"/>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05F5857-4B91-45BA-835A-C4507EF57D4E}"/>
              </a:ext>
            </a:extLst>
          </p:cNvPr>
          <p:cNvSpPr/>
          <p:nvPr/>
        </p:nvSpPr>
        <p:spPr>
          <a:xfrm>
            <a:off x="5850217" y="3099618"/>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18FF4C6-6A92-4AA8-BDBC-468D409958A5}"/>
              </a:ext>
            </a:extLst>
          </p:cNvPr>
          <p:cNvSpPr/>
          <p:nvPr/>
        </p:nvSpPr>
        <p:spPr>
          <a:xfrm>
            <a:off x="8366507" y="3099618"/>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EC311E1-C4DB-470A-ABD4-74DC6E0EE190}"/>
              </a:ext>
            </a:extLst>
          </p:cNvPr>
          <p:cNvSpPr/>
          <p:nvPr/>
        </p:nvSpPr>
        <p:spPr>
          <a:xfrm>
            <a:off x="3626881" y="4335489"/>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BC0E4BA-B6D4-477B-97A9-CF762FC96D85}"/>
              </a:ext>
            </a:extLst>
          </p:cNvPr>
          <p:cNvSpPr/>
          <p:nvPr/>
        </p:nvSpPr>
        <p:spPr>
          <a:xfrm>
            <a:off x="5825329" y="4335489"/>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DF473A9-CB36-45AC-BDEC-383655DE91DA}"/>
              </a:ext>
            </a:extLst>
          </p:cNvPr>
          <p:cNvSpPr/>
          <p:nvPr/>
        </p:nvSpPr>
        <p:spPr>
          <a:xfrm>
            <a:off x="8341619" y="4335489"/>
            <a:ext cx="158262" cy="1582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482DA0-0837-42E5-BE79-28050C3180B2}"/>
              </a:ext>
            </a:extLst>
          </p:cNvPr>
          <p:cNvSpPr txBox="1"/>
          <p:nvPr/>
        </p:nvSpPr>
        <p:spPr>
          <a:xfrm>
            <a:off x="3186148" y="3342518"/>
            <a:ext cx="5486400" cy="457200"/>
          </a:xfrm>
          <a:prstGeom prst="rect">
            <a:avLst/>
          </a:prstGeom>
          <a:gradFill flip="none" rotWithShape="1">
            <a:gsLst>
              <a:gs pos="25000">
                <a:srgbClr val="FFCCCC"/>
              </a:gs>
              <a:gs pos="60000">
                <a:srgbClr val="92D050"/>
              </a:gs>
              <a:gs pos="40000">
                <a:srgbClr val="92D050"/>
              </a:gs>
              <a:gs pos="75000">
                <a:srgbClr val="CC66FF"/>
              </a:gs>
            </a:gsLst>
            <a:lin ang="0" scaled="0"/>
            <a:tileRect/>
          </a:gradFill>
        </p:spPr>
        <p:txBody>
          <a:bodyPr wrap="square" rtlCol="0">
            <a:spAutoFit/>
          </a:bodyPr>
          <a:lstStyle/>
          <a:p>
            <a:r>
              <a:rPr lang="en-US" sz="2400" b="1"/>
              <a:t>Group 1	   Group 2	     Group 3</a:t>
            </a:r>
            <a:endParaRPr lang="en-GB" sz="2400" b="1"/>
          </a:p>
        </p:txBody>
      </p:sp>
      <p:sp>
        <p:nvSpPr>
          <p:cNvPr id="28" name="Right Triangle 27">
            <a:extLst>
              <a:ext uri="{FF2B5EF4-FFF2-40B4-BE49-F238E27FC236}">
                <a16:creationId xmlns:a16="http://schemas.microsoft.com/office/drawing/2014/main" id="{64AD4BD9-B1CE-4DF0-ABB8-C2641F15967C}"/>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48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685800" y="-1"/>
            <a:ext cx="10820400" cy="1799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p>
            <a:pPr algn="ctr" fontAlgn="base">
              <a:spcBef>
                <a:spcPct val="0"/>
              </a:spcBef>
              <a:spcAft>
                <a:spcPct val="0"/>
              </a:spcAft>
            </a:pPr>
            <a:r>
              <a:rPr lang="en-US" sz="5400" b="1">
                <a:solidFill>
                  <a:srgbClr val="FF0000"/>
                </a:solidFill>
                <a:cs typeface="Arial" charset="0"/>
              </a:rPr>
              <a:t>Safety Rules</a:t>
            </a:r>
          </a:p>
          <a:p>
            <a:pPr algn="ctr" fontAlgn="base">
              <a:spcBef>
                <a:spcPct val="0"/>
              </a:spcBef>
              <a:spcAft>
                <a:spcPct val="0"/>
              </a:spcAft>
            </a:pPr>
            <a:r>
              <a:rPr lang="en-US" sz="2800" i="1">
                <a:solidFill>
                  <a:srgbClr val="FF0000"/>
                </a:solidFill>
                <a:cs typeface="Arial" charset="0"/>
              </a:rPr>
              <a:t>(Please abide by these safety guidelines as well as our verbal advisories given throughout the semester)</a:t>
            </a:r>
          </a:p>
        </p:txBody>
      </p:sp>
      <p:sp>
        <p:nvSpPr>
          <p:cNvPr id="21507" name="Rectangle 3"/>
          <p:cNvSpPr>
            <a:spLocks noChangeArrowheads="1"/>
          </p:cNvSpPr>
          <p:nvPr/>
        </p:nvSpPr>
        <p:spPr bwMode="auto">
          <a:xfrm>
            <a:off x="1981200" y="1828801"/>
            <a:ext cx="82296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fontAlgn="base">
              <a:spcBef>
                <a:spcPct val="20000"/>
              </a:spcBef>
              <a:spcAft>
                <a:spcPct val="0"/>
              </a:spcAft>
              <a:buFontTx/>
              <a:buChar char="•"/>
            </a:pPr>
            <a:endParaRPr lang="en-US" sz="3200">
              <a:solidFill>
                <a:srgbClr val="000000"/>
              </a:solidFill>
              <a:cs typeface="Arial" charset="0"/>
            </a:endParaRPr>
          </a:p>
        </p:txBody>
      </p:sp>
      <p:sp>
        <p:nvSpPr>
          <p:cNvPr id="3" name="Content Placeholder 2"/>
          <p:cNvSpPr>
            <a:spLocks noGrp="1"/>
          </p:cNvSpPr>
          <p:nvPr>
            <p:ph idx="1"/>
          </p:nvPr>
        </p:nvSpPr>
        <p:spPr>
          <a:xfrm>
            <a:off x="59206" y="1850074"/>
            <a:ext cx="6036794" cy="4873625"/>
          </a:xfrm>
        </p:spPr>
        <p:txBody>
          <a:bodyPr/>
          <a:lstStyle/>
          <a:p>
            <a:pPr marL="0" indent="0" algn="ctr">
              <a:buNone/>
            </a:pPr>
            <a:r>
              <a:rPr lang="en-US" sz="1800" b="1"/>
              <a:t>Emergency exit route to Assembly Area at University Hall Sheltered Walkway</a:t>
            </a:r>
            <a:endParaRPr lang="en-US" sz="1800"/>
          </a:p>
          <a:p>
            <a:pPr marL="0" indent="0">
              <a:buNone/>
            </a:pPr>
            <a:r>
              <a:rPr lang="en-US" sz="1600" b="1">
                <a:solidFill>
                  <a:srgbClr val="008000"/>
                </a:solidFill>
              </a:rPr>
              <a:t>Dry Lab 5 S12-03-02</a:t>
            </a:r>
          </a:p>
          <a:p>
            <a:pPr>
              <a:buFont typeface="Wingdings" panose="05000000000000000000" pitchFamily="2" charset="2"/>
              <a:buChar char="è"/>
            </a:pPr>
            <a:r>
              <a:rPr lang="en-US" sz="1400"/>
              <a:t>Turn left, head down S12 stairwell to Sci Dr 4 </a:t>
            </a:r>
            <a:r>
              <a:rPr lang="en-US" sz="1400" b="1"/>
              <a:t>OR</a:t>
            </a:r>
            <a:r>
              <a:rPr lang="en-US" sz="1400"/>
              <a:t> </a:t>
            </a:r>
          </a:p>
          <a:p>
            <a:pPr>
              <a:buFont typeface="Wingdings" panose="05000000000000000000" pitchFamily="2" charset="2"/>
              <a:buChar char="è"/>
            </a:pPr>
            <a:r>
              <a:rPr lang="en-US" sz="1400"/>
              <a:t>Turn right, head down S12/S13 stairwell and on to </a:t>
            </a:r>
            <a:r>
              <a:rPr lang="en-US" sz="1400">
                <a:sym typeface="Wingdings" panose="05000000000000000000" pitchFamily="2" charset="2"/>
              </a:rPr>
              <a:t>Lower Kent Ridge Road then Sci Dr 4</a:t>
            </a:r>
          </a:p>
          <a:p>
            <a:pPr marL="0" indent="0">
              <a:buNone/>
            </a:pPr>
            <a:endParaRPr lang="en-US" sz="1400" b="1">
              <a:solidFill>
                <a:srgbClr val="008000"/>
              </a:solidFill>
            </a:endParaRPr>
          </a:p>
          <a:p>
            <a:pPr marL="0" indent="0">
              <a:buNone/>
            </a:pPr>
            <a:r>
              <a:rPr lang="en-US" sz="1600" b="1">
                <a:solidFill>
                  <a:srgbClr val="FF0000"/>
                </a:solidFill>
              </a:rPr>
              <a:t>Phys E Lab S11-03-02</a:t>
            </a:r>
          </a:p>
          <a:p>
            <a:pPr>
              <a:buFont typeface="Wingdings" panose="05000000000000000000" pitchFamily="2" charset="2"/>
              <a:buChar char="è"/>
            </a:pPr>
            <a:r>
              <a:rPr lang="en-US" sz="1400"/>
              <a:t>From back exit, to S7 3</a:t>
            </a:r>
            <a:r>
              <a:rPr lang="en-US" sz="1400" baseline="30000"/>
              <a:t>rd</a:t>
            </a:r>
            <a:r>
              <a:rPr lang="en-US" sz="1400"/>
              <a:t> floor, turn right to exit to Sci Dr 4 </a:t>
            </a:r>
            <a:r>
              <a:rPr lang="en-US" sz="1400" b="1"/>
              <a:t>OR</a:t>
            </a:r>
            <a:r>
              <a:rPr lang="en-US" sz="1400"/>
              <a:t> </a:t>
            </a:r>
          </a:p>
          <a:p>
            <a:pPr>
              <a:buFont typeface="Wingdings" panose="05000000000000000000" pitchFamily="2" charset="2"/>
              <a:buChar char="è"/>
            </a:pPr>
            <a:r>
              <a:rPr lang="en-US" sz="1400"/>
              <a:t>From front exit, head down S12/S13 stairwell and on to </a:t>
            </a:r>
            <a:r>
              <a:rPr lang="en-US" sz="1400">
                <a:sym typeface="Wingdings" panose="05000000000000000000" pitchFamily="2" charset="2"/>
              </a:rPr>
              <a:t>Lower Kent Ridge Road then Sci Dr 4</a:t>
            </a:r>
          </a:p>
          <a:p>
            <a:pPr marL="0" indent="0">
              <a:buNone/>
            </a:pPr>
            <a:endParaRPr lang="en-US" sz="1400" b="1">
              <a:solidFill>
                <a:srgbClr val="008000"/>
              </a:solidFill>
            </a:endParaRPr>
          </a:p>
          <a:p>
            <a:pPr marL="0" indent="0">
              <a:buNone/>
            </a:pPr>
            <a:r>
              <a:rPr lang="en-US" sz="1600" b="1">
                <a:solidFill>
                  <a:schemeClr val="accent2"/>
                </a:solidFill>
              </a:rPr>
              <a:t>ESP/CIBA </a:t>
            </a:r>
            <a:r>
              <a:rPr lang="en-US" sz="1600" b="1" err="1">
                <a:solidFill>
                  <a:schemeClr val="accent2"/>
                </a:solidFill>
              </a:rPr>
              <a:t>Nanofab</a:t>
            </a:r>
            <a:r>
              <a:rPr lang="en-US" sz="1600" b="1">
                <a:solidFill>
                  <a:schemeClr val="accent2"/>
                </a:solidFill>
              </a:rPr>
              <a:t> Lab S7-01-03 </a:t>
            </a:r>
          </a:p>
          <a:p>
            <a:pPr>
              <a:buFont typeface="Wingdings" panose="05000000000000000000" pitchFamily="2" charset="2"/>
              <a:buChar char="è"/>
            </a:pPr>
            <a:r>
              <a:rPr lang="en-US" sz="1400"/>
              <a:t>Turn right, go up S7 stairwell to 3</a:t>
            </a:r>
            <a:r>
              <a:rPr lang="en-US" sz="1400" baseline="30000"/>
              <a:t>rd</a:t>
            </a:r>
            <a:r>
              <a:rPr lang="en-US" sz="1400"/>
              <a:t> floor and turn left to exit to Sci Dr 4</a:t>
            </a:r>
          </a:p>
          <a:p>
            <a:pPr>
              <a:buFont typeface="Wingdings" panose="05000000000000000000" pitchFamily="2" charset="2"/>
              <a:buChar char="è"/>
            </a:pPr>
            <a:r>
              <a:rPr lang="en-US" sz="1400"/>
              <a:t>Turn left, exit S7, up back staircase towards S4A to Sci </a:t>
            </a:r>
            <a:r>
              <a:rPr lang="en-US" sz="1400" err="1"/>
              <a:t>Dri</a:t>
            </a:r>
            <a:r>
              <a:rPr lang="en-US" sz="1400"/>
              <a:t> 4, turn right to walk towards assembly area</a:t>
            </a:r>
            <a:endParaRPr lang="en-US" sz="1400">
              <a:sym typeface="Wingdings" panose="05000000000000000000" pitchFamily="2" charset="2"/>
            </a:endParaRPr>
          </a:p>
        </p:txBody>
      </p:sp>
      <p:grpSp>
        <p:nvGrpSpPr>
          <p:cNvPr id="2" name="Group 1"/>
          <p:cNvGrpSpPr/>
          <p:nvPr/>
        </p:nvGrpSpPr>
        <p:grpSpPr>
          <a:xfrm>
            <a:off x="6108663" y="1933321"/>
            <a:ext cx="5734050" cy="4590057"/>
            <a:chOff x="1854200" y="3115331"/>
            <a:chExt cx="3694124" cy="2957114"/>
          </a:xfrm>
        </p:grpSpPr>
        <p:pic>
          <p:nvPicPr>
            <p:cNvPr id="5" name="Picture 4"/>
            <p:cNvPicPr>
              <a:picLocks noChangeAspect="1"/>
            </p:cNvPicPr>
            <p:nvPr/>
          </p:nvPicPr>
          <p:blipFill rotWithShape="1">
            <a:blip r:embed="rId3"/>
            <a:srcRect l="62747" t="24300" r="26598" b="59530"/>
            <a:stretch/>
          </p:blipFill>
          <p:spPr>
            <a:xfrm>
              <a:off x="1854200" y="3115331"/>
              <a:ext cx="3694124" cy="2957114"/>
            </a:xfrm>
            <a:prstGeom prst="rect">
              <a:avLst/>
            </a:prstGeom>
          </p:spPr>
        </p:pic>
        <p:cxnSp>
          <p:nvCxnSpPr>
            <p:cNvPr id="7" name="Straight Arrow Connector 6"/>
            <p:cNvCxnSpPr>
              <a:cxnSpLocks/>
            </p:cNvCxnSpPr>
            <p:nvPr/>
          </p:nvCxnSpPr>
          <p:spPr>
            <a:xfrm flipH="1">
              <a:off x="3913168" y="4590014"/>
              <a:ext cx="77807" cy="172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H="1">
              <a:off x="4260778" y="4918681"/>
              <a:ext cx="46619" cy="12588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H="1" flipV="1">
              <a:off x="3550854" y="4634187"/>
              <a:ext cx="305541" cy="1175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endCxn id="35" idx="4"/>
            </p:cNvCxnSpPr>
            <p:nvPr/>
          </p:nvCxnSpPr>
          <p:spPr>
            <a:xfrm flipH="1">
              <a:off x="3550032" y="3865457"/>
              <a:ext cx="31843" cy="692229"/>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a:extLst>
              <a:ext uri="{FF2B5EF4-FFF2-40B4-BE49-F238E27FC236}">
                <a16:creationId xmlns:a16="http://schemas.microsoft.com/office/drawing/2014/main" id="{F2842CAB-5E9B-43A8-8DBC-BC0DDDBEC5F1}"/>
              </a:ext>
            </a:extLst>
          </p:cNvPr>
          <p:cNvCxnSpPr>
            <a:cxnSpLocks/>
          </p:cNvCxnSpPr>
          <p:nvPr/>
        </p:nvCxnSpPr>
        <p:spPr>
          <a:xfrm flipH="1" flipV="1">
            <a:off x="8895253" y="3196275"/>
            <a:ext cx="617138" cy="232725"/>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F68220-A6F7-4161-A2F7-DAF73E17607A}"/>
              </a:ext>
            </a:extLst>
          </p:cNvPr>
          <p:cNvCxnSpPr>
            <a:cxnSpLocks/>
          </p:cNvCxnSpPr>
          <p:nvPr/>
        </p:nvCxnSpPr>
        <p:spPr>
          <a:xfrm flipH="1" flipV="1">
            <a:off x="8728284" y="4455997"/>
            <a:ext cx="1047295" cy="489019"/>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A8B47AC-026D-48C7-BE24-70C4D3FD37B7}"/>
              </a:ext>
            </a:extLst>
          </p:cNvPr>
          <p:cNvCxnSpPr>
            <a:cxnSpLocks/>
          </p:cNvCxnSpPr>
          <p:nvPr/>
        </p:nvCxnSpPr>
        <p:spPr>
          <a:xfrm flipV="1">
            <a:off x="9831510" y="3312637"/>
            <a:ext cx="72362" cy="237077"/>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E679F-0631-4BD1-A0C3-C85C12D66EF3}"/>
              </a:ext>
            </a:extLst>
          </p:cNvPr>
          <p:cNvCxnSpPr>
            <a:cxnSpLocks/>
          </p:cNvCxnSpPr>
          <p:nvPr/>
        </p:nvCxnSpPr>
        <p:spPr>
          <a:xfrm flipH="1" flipV="1">
            <a:off x="8777710" y="2999757"/>
            <a:ext cx="1053800" cy="280831"/>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244E34C-C195-4419-8F29-3F27BB734CF2}"/>
              </a:ext>
            </a:extLst>
          </p:cNvPr>
          <p:cNvCxnSpPr>
            <a:cxnSpLocks/>
          </p:cNvCxnSpPr>
          <p:nvPr/>
        </p:nvCxnSpPr>
        <p:spPr>
          <a:xfrm>
            <a:off x="9524582" y="3462900"/>
            <a:ext cx="260366" cy="106554"/>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6E0A2D-A13F-453D-87CF-5785186FCBAB}"/>
              </a:ext>
            </a:extLst>
          </p:cNvPr>
          <p:cNvCxnSpPr>
            <a:cxnSpLocks/>
          </p:cNvCxnSpPr>
          <p:nvPr/>
        </p:nvCxnSpPr>
        <p:spPr>
          <a:xfrm flipV="1">
            <a:off x="9621856" y="3569454"/>
            <a:ext cx="87888" cy="2088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DC65201-256C-4198-9ACA-18B71E168717}"/>
              </a:ext>
            </a:extLst>
          </p:cNvPr>
          <p:cNvCxnSpPr>
            <a:cxnSpLocks/>
          </p:cNvCxnSpPr>
          <p:nvPr/>
        </p:nvCxnSpPr>
        <p:spPr>
          <a:xfrm flipH="1" flipV="1">
            <a:off x="9304610" y="4490446"/>
            <a:ext cx="480338" cy="22229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0801051-79DE-4A85-8F48-6711F844A03A}"/>
              </a:ext>
            </a:extLst>
          </p:cNvPr>
          <p:cNvSpPr/>
          <p:nvPr/>
        </p:nvSpPr>
        <p:spPr>
          <a:xfrm>
            <a:off x="9425895" y="3472725"/>
            <a:ext cx="104249" cy="104249"/>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A2F38E0-51D8-427E-ADD9-5B20CE2E0610}"/>
              </a:ext>
            </a:extLst>
          </p:cNvPr>
          <p:cNvSpPr/>
          <p:nvPr/>
        </p:nvSpPr>
        <p:spPr>
          <a:xfrm>
            <a:off x="9308470" y="4040081"/>
            <a:ext cx="104249" cy="1042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82730C7-0F3E-4AE4-B635-ED3D9FAA8BE4}"/>
              </a:ext>
            </a:extLst>
          </p:cNvPr>
          <p:cNvSpPr/>
          <p:nvPr/>
        </p:nvSpPr>
        <p:spPr>
          <a:xfrm>
            <a:off x="9676014" y="4524928"/>
            <a:ext cx="104249" cy="104249"/>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5 Points 34">
            <a:extLst>
              <a:ext uri="{FF2B5EF4-FFF2-40B4-BE49-F238E27FC236}">
                <a16:creationId xmlns:a16="http://schemas.microsoft.com/office/drawing/2014/main" id="{B2A3AA44-1A6A-48E5-A395-4D7FC58E6045}"/>
              </a:ext>
            </a:extLst>
          </p:cNvPr>
          <p:cNvSpPr/>
          <p:nvPr/>
        </p:nvSpPr>
        <p:spPr>
          <a:xfrm>
            <a:off x="8397262" y="4062839"/>
            <a:ext cx="331022" cy="331022"/>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BD3D505A-EF7F-4651-BCCC-A930F8E5FB02}"/>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890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981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fontAlgn="base">
              <a:spcBef>
                <a:spcPct val="0"/>
              </a:spcBef>
              <a:spcAft>
                <a:spcPct val="0"/>
              </a:spcAft>
            </a:pPr>
            <a:r>
              <a:rPr lang="en-US" sz="5400" b="1">
                <a:solidFill>
                  <a:srgbClr val="FF0000"/>
                </a:solidFill>
                <a:cs typeface="Arial" charset="0"/>
              </a:rPr>
              <a:t>Safety Rules</a:t>
            </a:r>
          </a:p>
        </p:txBody>
      </p:sp>
      <p:sp>
        <p:nvSpPr>
          <p:cNvPr id="21507" name="Rectangle 3"/>
          <p:cNvSpPr>
            <a:spLocks noChangeArrowheads="1"/>
          </p:cNvSpPr>
          <p:nvPr/>
        </p:nvSpPr>
        <p:spPr bwMode="auto">
          <a:xfrm>
            <a:off x="1981200" y="1828801"/>
            <a:ext cx="8229600"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fontAlgn="base">
              <a:spcBef>
                <a:spcPct val="20000"/>
              </a:spcBef>
              <a:spcAft>
                <a:spcPct val="0"/>
              </a:spcAft>
              <a:buFontTx/>
              <a:buChar char="•"/>
            </a:pPr>
            <a:endParaRPr lang="en-US" sz="3200">
              <a:solidFill>
                <a:srgbClr val="000000"/>
              </a:solidFill>
              <a:cs typeface="Arial" charset="0"/>
            </a:endParaRPr>
          </a:p>
        </p:txBody>
      </p:sp>
      <p:sp>
        <p:nvSpPr>
          <p:cNvPr id="3" name="Content Placeholder 2"/>
          <p:cNvSpPr>
            <a:spLocks noGrp="1"/>
          </p:cNvSpPr>
          <p:nvPr>
            <p:ph idx="1"/>
          </p:nvPr>
        </p:nvSpPr>
        <p:spPr>
          <a:xfrm>
            <a:off x="490888" y="1143001"/>
            <a:ext cx="11210224" cy="5555512"/>
          </a:xfrm>
        </p:spPr>
        <p:txBody>
          <a:bodyPr/>
          <a:lstStyle/>
          <a:p>
            <a:pPr marL="0" indent="0">
              <a:buNone/>
            </a:pPr>
            <a:r>
              <a:rPr lang="en-US" sz="2800" b="1"/>
              <a:t>Attire</a:t>
            </a:r>
            <a:r>
              <a:rPr lang="en-US" b="1"/>
              <a:t> </a:t>
            </a:r>
          </a:p>
          <a:p>
            <a:r>
              <a:rPr lang="en-GB" sz="2400"/>
              <a:t>Clothing must offer </a:t>
            </a:r>
            <a:r>
              <a:rPr lang="en-GB" sz="2400" b="1" u="sng">
                <a:solidFill>
                  <a:srgbClr val="FF0000"/>
                </a:solidFill>
              </a:rPr>
              <a:t>good protection against direct chemical spills and physical scratching</a:t>
            </a:r>
            <a:r>
              <a:rPr lang="en-GB" sz="2400"/>
              <a:t>.</a:t>
            </a:r>
            <a:r>
              <a:rPr lang="en-GB" sz="2400" b="1"/>
              <a:t> </a:t>
            </a:r>
          </a:p>
          <a:p>
            <a:pPr lvl="1"/>
            <a:r>
              <a:rPr lang="en-GB" sz="2400"/>
              <a:t>Clothing </a:t>
            </a:r>
            <a:r>
              <a:rPr lang="en-GB" sz="2400" b="1" u="sng">
                <a:solidFill>
                  <a:srgbClr val="FF0000"/>
                </a:solidFill>
              </a:rPr>
              <a:t>should cover your upper arms, waists and legs</a:t>
            </a:r>
            <a:r>
              <a:rPr lang="en-GB" sz="2400"/>
              <a:t>.</a:t>
            </a:r>
          </a:p>
          <a:p>
            <a:pPr lvl="1"/>
            <a:r>
              <a:rPr lang="en-GB" sz="2400"/>
              <a:t>Do not wear excessively loose and flowing clothing.</a:t>
            </a:r>
          </a:p>
          <a:p>
            <a:pPr lvl="1"/>
            <a:r>
              <a:rPr lang="en-US" sz="2400"/>
              <a:t>Shoes should </a:t>
            </a:r>
            <a:r>
              <a:rPr lang="en-US" sz="2400" b="1" u="sng">
                <a:solidFill>
                  <a:srgbClr val="FF0000"/>
                </a:solidFill>
              </a:rPr>
              <a:t>cover feet and toes fully</a:t>
            </a:r>
          </a:p>
          <a:p>
            <a:pPr marL="0" indent="0">
              <a:buNone/>
            </a:pPr>
            <a:endParaRPr lang="en-US" sz="1600" b="1" u="sng">
              <a:solidFill>
                <a:srgbClr val="FF0000"/>
              </a:solidFill>
            </a:endParaRPr>
          </a:p>
          <a:p>
            <a:pPr marL="0" indent="0">
              <a:buNone/>
            </a:pPr>
            <a:r>
              <a:rPr lang="en-US" sz="2800" b="1"/>
              <a:t>Hygiene</a:t>
            </a:r>
            <a:endParaRPr lang="en-US" b="1"/>
          </a:p>
          <a:p>
            <a:r>
              <a:rPr lang="en-US" sz="2400"/>
              <a:t>Make sure to do your temperature declaration before coming to lab, and scan the QR code for attendance</a:t>
            </a:r>
          </a:p>
          <a:p>
            <a:r>
              <a:rPr lang="en-US" sz="2400"/>
              <a:t>Keep your face masks on at all times!</a:t>
            </a:r>
          </a:p>
          <a:p>
            <a:r>
              <a:rPr lang="en-US" sz="2400"/>
              <a:t>Wash your hands </a:t>
            </a:r>
            <a:r>
              <a:rPr lang="en-US" sz="2400" b="1" u="sng">
                <a:solidFill>
                  <a:srgbClr val="FF0000"/>
                </a:solidFill>
              </a:rPr>
              <a:t>before</a:t>
            </a:r>
            <a:r>
              <a:rPr lang="en-US" sz="2400">
                <a:solidFill>
                  <a:srgbClr val="FF0000"/>
                </a:solidFill>
              </a:rPr>
              <a:t> </a:t>
            </a:r>
            <a:r>
              <a:rPr lang="en-US" sz="2400"/>
              <a:t>and </a:t>
            </a:r>
            <a:r>
              <a:rPr lang="en-US" sz="2400" b="1" u="sng">
                <a:solidFill>
                  <a:srgbClr val="FF0000"/>
                </a:solidFill>
              </a:rPr>
              <a:t>after</a:t>
            </a:r>
            <a:r>
              <a:rPr lang="en-US" sz="2400">
                <a:solidFill>
                  <a:srgbClr val="FF0000"/>
                </a:solidFill>
              </a:rPr>
              <a:t> </a:t>
            </a:r>
            <a:r>
              <a:rPr lang="en-US" sz="2400"/>
              <a:t>coming to lab!</a:t>
            </a:r>
          </a:p>
          <a:p>
            <a:r>
              <a:rPr lang="en-US" sz="2400"/>
              <a:t>Do not consume food and drinks in the lab.</a:t>
            </a:r>
          </a:p>
          <a:p>
            <a:pPr marL="0" indent="0">
              <a:buNone/>
            </a:pPr>
            <a:endParaRPr lang="en-SG"/>
          </a:p>
        </p:txBody>
      </p:sp>
      <p:sp>
        <p:nvSpPr>
          <p:cNvPr id="6" name="Right Triangle 5">
            <a:extLst>
              <a:ext uri="{FF2B5EF4-FFF2-40B4-BE49-F238E27FC236}">
                <a16:creationId xmlns:a16="http://schemas.microsoft.com/office/drawing/2014/main" id="{2D2E7B80-134C-429B-8CBE-A4560DF9EE67}"/>
              </a:ext>
            </a:extLst>
          </p:cNvPr>
          <p:cNvSpPr/>
          <p:nvPr/>
        </p:nvSpPr>
        <p:spPr>
          <a:xfrm rot="5400000">
            <a:off x="0" y="0"/>
            <a:ext cx="914400" cy="914400"/>
          </a:xfrm>
          <a:prstGeom prst="r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6937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Any Questions?&amp;quot;&quot;/&gt;&lt;property id=&quot;20307&quot; value=&quot;277&quot;/&gt;&lt;/object&gt;&lt;object type=&quot;3&quot; unique_id=&quot;10004&quot;&gt;&lt;property id=&quot;20148&quot; value=&quot;5&quot;/&gt;&lt;property id=&quot;20300&quot; value=&quot;Slide 2&quot;/&gt;&lt;property id=&quot;20307&quot; value=&quot;278&quot;/&gt;&lt;/object&gt;&lt;object type=&quot;3&quot; unique_id=&quot;10005&quot;&gt;&lt;property id=&quot;20148&quot; value=&quot;5&quot;/&gt;&lt;property id=&quot;20300&quot; value=&quot;Slide 3 - &amp;quot;Craft,  Above All&amp;quot;&quot;/&gt;&lt;property id=&quot;20307&quot; value=&quot;279&quot;/&gt;&lt;/object&gt;&lt;object type=&quot;3&quot; unique_id=&quot;10006&quot;&gt;&lt;property id=&quot;20148&quot; value=&quot;5&quot;/&gt;&lt;property id=&quot;20300&quot; value=&quot;Slide 4&quot;/&gt;&lt;property id=&quot;20307&quot; value=&quot;280&quot;/&gt;&lt;/object&gt;&lt;object type=&quot;3&quot; unique_id=&quot;10007&quot;&gt;&lt;property id=&quot;20148&quot; value=&quot;5&quot;/&gt;&lt;property id=&quot;20300&quot; value=&quot;Slide 5&quot;/&gt;&lt;property id=&quot;20307&quot; value=&quot;281&quot;/&gt;&lt;/object&gt;&lt;object type=&quot;3&quot; unique_id=&quot;10008&quot;&gt;&lt;property id=&quot;20148&quot; value=&quot;5&quot;/&gt;&lt;property id=&quot;20300&quot; value=&quot;Slide 6&quot;/&gt;&lt;property id=&quot;20307&quot; value=&quot;282&quot;/&gt;&lt;/object&gt;&lt;object type=&quot;3&quot; unique_id=&quot;10009&quot;&gt;&lt;property id=&quot;20148&quot; value=&quot;5&quot;/&gt;&lt;property id=&quot;20300&quot; value=&quot;Slide 8 - &amp;quot;Getting Started 1&amp;quot;&quot;/&gt;&lt;property id=&quot;20307&quot; value=&quot;256&quot;/&gt;&lt;/object&gt;&lt;object type=&quot;3&quot; unique_id=&quot;10010&quot;&gt;&lt;property id=&quot;20148&quot; value=&quot;5&quot;/&gt;&lt;property id=&quot;20300&quot; value=&quot;Slide 9&quot;/&gt;&lt;property id=&quot;20307&quot; value=&quot;271&quot;/&gt;&lt;/object&gt;&lt;object type=&quot;3&quot; unique_id=&quot;10011&quot;&gt;&lt;property id=&quot;20148&quot; value=&quot;5&quot;/&gt;&lt;property id=&quot;20300&quot; value=&quot;Slide 14 - &amp;quot;Fabrication (Overview)&amp;quot;&quot;/&gt;&lt;property id=&quot;20307&quot; value=&quot;265&quot;/&gt;&lt;/object&gt;&lt;object type=&quot;3&quot; unique_id=&quot;10012&quot;&gt;&lt;property id=&quot;20148&quot; value=&quot;5&quot;/&gt;&lt;property id=&quot;20300&quot; value=&quot;Slide 13 - &amp;quot;Basic Tutorial for Solidworks&amp;quot;&quot;/&gt;&lt;property id=&quot;20307&quot; value=&quot;272&quot;/&gt;&lt;/object&gt;&lt;object type=&quot;3&quot; unique_id=&quot;10013&quot;&gt;&lt;property id=&quot;20148&quot; value=&quot;5&quot;/&gt;&lt;property id=&quot;20300&quot; value=&quot;Slide 10 - &amp;quot;Electronics (Guides)&amp;quot;&quot;/&gt;&lt;property id=&quot;20307&quot; value=&quot;270&quot;/&gt;&lt;/object&gt;&lt;object type=&quot;3&quot; unique_id=&quot;10014&quot;&gt;&lt;property id=&quot;20148&quot; value=&quot;5&quot;/&gt;&lt;property id=&quot;20300&quot; value=&quot;Slide 12 - &amp;quot;The End&amp;quot;&quot;/&gt;&lt;property id=&quot;20307&quot; value=&quot;293&quot;/&gt;&lt;/object&gt;&lt;object type=&quot;3&quot; unique_id=&quot;10085&quot;&gt;&lt;property id=&quot;20148&quot; value=&quot;5&quot;/&gt;&lt;property id=&quot;20300&quot; value=&quot;Slide 7 - &amp;quot;Work distribution&amp;quot;&quot;/&gt;&lt;property id=&quot;20307&quot; value=&quot;294&quot;/&gt;&lt;/object&gt;&lt;object type=&quot;3&quot; unique_id=&quot;10086&quot;&gt;&lt;property id=&quot;20148&quot; value=&quot;5&quot;/&gt;&lt;property id=&quot;20300&quot; value=&quot;Slide 11&quot;/&gt;&lt;property id=&quot;20307&quot; value=&quot;295&quot;/&gt;&lt;/object&gt;&lt;/object&gt;&lt;object type=&quot;8&quot; unique_id=&quot;10028&quot;&gt;&lt;/object&gt;&lt;/object&gt;&lt;/database&gt;"/>
  <p:tag name="MMPROD_NEXTUNIQUEID" val="10009"/>
  <p:tag name="SECTOMILLISECCONVERTED" val="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5C4065D0509634C9DB4C9D68E9C0B3E" ma:contentTypeVersion="3" ma:contentTypeDescription="Create a new document." ma:contentTypeScope="" ma:versionID="6197ef6fbd7307ae764e828d2ffa6477">
  <xsd:schema xmlns:xsd="http://www.w3.org/2001/XMLSchema" xmlns:xs="http://www.w3.org/2001/XMLSchema" xmlns:p="http://schemas.microsoft.com/office/2006/metadata/properties" xmlns:ns2="239f2dde-187d-4f45-90df-a4618bace78e" targetNamespace="http://schemas.microsoft.com/office/2006/metadata/properties" ma:root="true" ma:fieldsID="b4af87ac40d2797c968c08be887a6a3f" ns2:_="">
    <xsd:import namespace="239f2dde-187d-4f45-90df-a4618bace78e"/>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f2dde-187d-4f45-90df-a4618bace7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051DFA-BA51-4BCD-9358-E21594E09A30}">
  <ds:schemaRefs>
    <ds:schemaRef ds:uri="http://schemas.microsoft.com/sharepoint/v3/contenttype/forms"/>
  </ds:schemaRefs>
</ds:datastoreItem>
</file>

<file path=customXml/itemProps2.xml><?xml version="1.0" encoding="utf-8"?>
<ds:datastoreItem xmlns:ds="http://schemas.openxmlformats.org/officeDocument/2006/customXml" ds:itemID="{15FCD5D7-24DA-4B7F-9CEF-9C4216942811}">
  <ds:schemaRefs>
    <ds:schemaRef ds:uri="46840aeb-d955-4ec0-815f-0042c804eb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B3F202C-4AA1-4351-8D7F-DFE480E1E16E}">
  <ds:schemaRefs>
    <ds:schemaRef ds:uri="239f2dde-187d-4f45-90df-a4618bace7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8020</Words>
  <Application>Microsoft Office PowerPoint</Application>
  <PresentationFormat>Widescreen</PresentationFormat>
  <Paragraphs>926</Paragraphs>
  <Slides>62</Slides>
  <Notes>8</Notes>
  <HiddenSlides>0</HiddenSlides>
  <MMClips>1</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0</vt:i4>
      </vt:variant>
      <vt:variant>
        <vt:lpstr>Slide Titles</vt:lpstr>
      </vt:variant>
      <vt:variant>
        <vt:i4>62</vt:i4>
      </vt:variant>
    </vt:vector>
  </HeadingPairs>
  <TitlesOfParts>
    <vt:vector size="72" baseType="lpstr">
      <vt:lpstr>Myriad Pro</vt:lpstr>
      <vt:lpstr>Arial</vt:lpstr>
      <vt:lpstr>Book Antiqua</vt:lpstr>
      <vt:lpstr>Calibri</vt:lpstr>
      <vt:lpstr>Calibri Light</vt:lpstr>
      <vt:lpstr>Cambria Math</vt:lpstr>
      <vt:lpstr>Wingdings</vt:lpstr>
      <vt:lpstr>Default Design</vt:lpstr>
      <vt:lpstr>Office Theme</vt:lpstr>
      <vt:lpstr>1_Default Design</vt:lpstr>
      <vt:lpstr>STM Design Project Guide for Lab Sessions</vt:lpstr>
      <vt:lpstr>Layout &amp; Content of this Guide</vt:lpstr>
      <vt:lpstr>PowerPoint Presentation</vt:lpstr>
      <vt:lpstr>Student Groups</vt:lpstr>
      <vt:lpstr>Phys E Layout (Groups 1-4 Assembly &amp; Test subgroups)</vt:lpstr>
      <vt:lpstr>Dry Lab 5 Layout (Groups 5-6 Assembly &amp; Test subgroups)</vt:lpstr>
      <vt:lpstr>Nano Lab Layout (Groups 1-6 Fabrication subgroup)</vt:lpstr>
      <vt:lpstr>PowerPoint Presentation</vt:lpstr>
      <vt:lpstr>PowerPoint Presentation</vt:lpstr>
      <vt:lpstr>PowerPoint Presentation</vt:lpstr>
      <vt:lpstr>PowerPoint Presentation</vt:lpstr>
      <vt:lpstr>Group Equipment</vt:lpstr>
      <vt:lpstr>Group Base Mechanical Setup</vt:lpstr>
      <vt:lpstr>Note on Micrometer Handling</vt:lpstr>
      <vt:lpstr>Common Equipment &amp; Tools  (Mechanical)</vt:lpstr>
      <vt:lpstr>Common Equipment &amp; Tools (Electrical)</vt:lpstr>
      <vt:lpstr>Electrical Consumables</vt:lpstr>
      <vt:lpstr>Common Equipment &amp; Tools  (Vibration Isolation &amp; Microscopy)</vt:lpstr>
      <vt:lpstr>Your Goal</vt:lpstr>
      <vt:lpstr>Scanning Probe Microscopy Schematic</vt:lpstr>
      <vt:lpstr>PowerPoint Presentation</vt:lpstr>
      <vt:lpstr>PowerPoint Presentation</vt:lpstr>
      <vt:lpstr>PowerPoint Presentation</vt:lpstr>
      <vt:lpstr>Craft, Above All</vt:lpstr>
      <vt:lpstr>Key tasks (not exhaustive!)</vt:lpstr>
      <vt:lpstr>2. Mechanical (Design Process)</vt:lpstr>
      <vt:lpstr>PowerPoint Presentation</vt:lpstr>
      <vt:lpstr>2. Mechanical (Design Process)</vt:lpstr>
      <vt:lpstr>PowerPoint Presentation</vt:lpstr>
      <vt:lpstr>PowerPoint Presentation</vt:lpstr>
      <vt:lpstr>PowerPoint Presentation</vt:lpstr>
      <vt:lpstr>PowerPoint Presentation</vt:lpstr>
      <vt:lpstr>2. Mechanical (Design Considerations)</vt:lpstr>
      <vt:lpstr>PowerPoint Presentation</vt:lpstr>
      <vt:lpstr>PowerPoint Presentation</vt:lpstr>
      <vt:lpstr>PowerPoint Presentation</vt:lpstr>
      <vt:lpstr>PowerPoint Presentation</vt:lpstr>
      <vt:lpstr>PowerPoint Presentation</vt:lpstr>
      <vt:lpstr>PowerPoint Presentation</vt:lpstr>
      <vt:lpstr>Main tasks (not exhaustive!)</vt:lpstr>
      <vt:lpstr>3. Electronics (PCBs &amp; Other Connections)</vt:lpstr>
      <vt:lpstr>3. Electronics (Circuit)</vt:lpstr>
      <vt:lpstr>3. Electronics (USB-6211 wiring)</vt:lpstr>
      <vt:lpstr>3. Electronics (Power)</vt:lpstr>
      <vt:lpstr>3. Electronics (Digital Multimeter)</vt:lpstr>
      <vt:lpstr>3. Electronics (Current Source)</vt:lpstr>
      <vt:lpstr>3. Electronics (Oscilloscope)</vt:lpstr>
      <vt:lpstr>4. Drift\Stability</vt:lpstr>
      <vt:lpstr>4. Pt/Ir Tip Preparation (SGD 1/mm length)</vt:lpstr>
      <vt:lpstr>4. Pt/Ir Tip Preparation</vt:lpstr>
      <vt:lpstr>PowerPoint Presentation</vt:lpstr>
      <vt:lpstr>4. Mechanical (Vibration)</vt:lpstr>
      <vt:lpstr>4. Mechanical (Vibration)</vt:lpstr>
      <vt:lpstr>5. Documentation (Week 8, 9, 10, 12 Updates)</vt:lpstr>
      <vt:lpstr>5. Documentation (Week 8, 9, 10, 12 Updates)</vt:lpstr>
      <vt:lpstr>5. Management Tips</vt:lpstr>
      <vt:lpstr>5. Management Tips</vt:lpstr>
      <vt:lpstr>6. Documentation (Log book)</vt:lpstr>
      <vt:lpstr>6. Documentation (Final Presentation &amp; Report)</vt:lpstr>
      <vt:lpstr>6. Documentation (Upload Convention) Upload all documents in PDF format with the following file name convention:</vt:lpstr>
      <vt:lpstr>PowerPoint Presentation</vt:lpstr>
      <vt:lpstr>The End (for now) This document will be revised to include more information in the future, so stay tuned!</vt:lpstr>
    </vt:vector>
  </TitlesOfParts>
  <Company>NUS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 Huei Ming</dc:creator>
  <cp:lastModifiedBy>Badri Narayanan Ravichandran</cp:lastModifiedBy>
  <cp:revision>1</cp:revision>
  <dcterms:created xsi:type="dcterms:W3CDTF">2014-01-11T13:55:17Z</dcterms:created>
  <dcterms:modified xsi:type="dcterms:W3CDTF">2021-03-05T06:19:34Z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0x01010095C4065D0509634C9DB4C9D68E9C0B3E</vt:lpwstr>
  </property>
</Properties>
</file>